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7.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media/image16.svg" ContentType="image/sv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20" r:id="rId2"/>
    <p:sldMasterId id="2147483732" r:id="rId3"/>
    <p:sldMasterId id="2147483810" r:id="rId4"/>
    <p:sldMasterId id="2147483822" r:id="rId5"/>
    <p:sldMasterId id="2147483840" r:id="rId6"/>
    <p:sldMasterId id="2147483852" r:id="rId7"/>
    <p:sldMasterId id="2147483876" r:id="rId8"/>
  </p:sldMasterIdLst>
  <p:sldIdLst>
    <p:sldId id="259" r:id="rId9"/>
    <p:sldId id="283" r:id="rId10"/>
    <p:sldId id="262" r:id="rId11"/>
    <p:sldId id="286" r:id="rId12"/>
    <p:sldId id="289" r:id="rId13"/>
    <p:sldId id="265" r:id="rId14"/>
    <p:sldId id="268" r:id="rId15"/>
    <p:sldId id="302" r:id="rId16"/>
    <p:sldId id="271" r:id="rId17"/>
    <p:sldId id="295" r:id="rId18"/>
    <p:sldId id="298" r:id="rId19"/>
    <p:sldId id="274" r:id="rId20"/>
    <p:sldId id="277" r:id="rId21"/>
    <p:sldId id="301" r:id="rId22"/>
    <p:sldId id="280" r:id="rId23"/>
  </p:sldIdLst>
  <p:sldSz cx="12192000"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p:restoredTop sz="0"/>
  </p:normalViewPr>
  <p:slideViewPr>
    <p:cSldViewPr>
      <p:cViewPr varScale="1">
        <p:scale>
          <a:sx n="82" d="100"/>
          <a:sy n="82" d="100"/>
        </p:scale>
        <p:origin x="672" y="77"/>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3.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tags" Target="tags/tag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03D441-11AD-4DD1-8393-14BD96154FB5}"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C35CE6F9-172C-43F2-9A47-11891078504A}" type="parTrans" cxnId="{96543445-3C92-4CE6-862F-62FD1AF441B2}">
      <dgm:prSet/>
      <dgm:spPr/>
      <dgm:t>
        <a:bodyPr/>
        <a:lstStyle/>
        <a:p>
          <a:endParaRPr lang="en-US"/>
        </a:p>
      </dgm:t>
    </dgm:pt>
    <dgm:pt modelId="{EEC1DF0C-5118-4A91-AE5F-620726BAD047}">
      <dgm:prSet/>
      <dgm:spPr>
        <a:noFill/>
        <a:ln>
          <a:noFill/>
        </a:ln>
      </dgm:spPr>
      <dgm:t>
        <a:bodyPr/>
        <a:lstStyle/>
        <a:p>
          <a:r>
            <a:rPr lang="en-US"/>
            <a:t>Business and society are two inseparable entities that constantly influence each other.</a:t>
          </a:r>
        </a:p>
      </dgm:t>
    </dgm:pt>
    <dgm:pt modelId="{8AEA984A-088B-4C6C-9792-EE4A06B43C28}" type="sibTrans" cxnId="{96543445-3C92-4CE6-862F-62FD1AF441B2}">
      <dgm:prSet/>
      <dgm:spPr/>
      <dgm:t>
        <a:bodyPr/>
        <a:lstStyle/>
        <a:p>
          <a:endParaRPr lang="en-US"/>
        </a:p>
      </dgm:t>
    </dgm:pt>
    <dgm:pt modelId="{8D5745DB-2064-457B-BAC6-1A583358E47A}" type="parTrans" cxnId="{214BE4DF-DD31-43E0-96C5-70CFD553B76A}">
      <dgm:prSet/>
      <dgm:spPr/>
      <dgm:t>
        <a:bodyPr/>
        <a:lstStyle/>
        <a:p>
          <a:endParaRPr lang="en-US"/>
        </a:p>
      </dgm:t>
    </dgm:pt>
    <dgm:pt modelId="{0D871F8D-D8FB-416E-80CA-C410E3486CE8}">
      <dgm:prSet/>
      <dgm:spPr>
        <a:noFill/>
        <a:ln>
          <a:noFill/>
        </a:ln>
      </dgm:spPr>
      <dgm:t>
        <a:bodyPr/>
        <a:lstStyle/>
        <a:p>
          <a:r>
            <a:rPr lang="en-US"/>
            <a:t>The growth and development of businesses can create jobs, spur economic growth, and improve the quality of life for people. </a:t>
          </a:r>
        </a:p>
      </dgm:t>
    </dgm:pt>
    <dgm:pt modelId="{F4C23EC9-5233-4999-9686-DA03F80AFC05}" type="sibTrans" cxnId="{214BE4DF-DD31-43E0-96C5-70CFD553B76A}">
      <dgm:prSet/>
      <dgm:spPr/>
      <dgm:t>
        <a:bodyPr/>
        <a:lstStyle/>
        <a:p>
          <a:endParaRPr lang="en-US"/>
        </a:p>
      </dgm:t>
    </dgm:pt>
    <dgm:pt modelId="{3FA6A488-5048-4D85-9882-63CFE771BEAF}" type="parTrans" cxnId="{9E390BAB-AE62-4FAA-9863-D7D705DC87A5}">
      <dgm:prSet/>
      <dgm:spPr/>
      <dgm:t>
        <a:bodyPr/>
        <a:lstStyle/>
        <a:p>
          <a:endParaRPr lang="en-US"/>
        </a:p>
      </dgm:t>
    </dgm:pt>
    <dgm:pt modelId="{E6B450C4-0E3F-4F36-BFAD-B3D1224F9FB8}">
      <dgm:prSet/>
      <dgm:spPr>
        <a:noFill/>
        <a:ln>
          <a:noFill/>
        </a:ln>
      </dgm:spPr>
      <dgm:t>
        <a:bodyPr/>
        <a:lstStyle/>
        <a:p>
          <a:r>
            <a:rPr lang="en-US"/>
            <a:t>At the same time, businesses can also have negative impacts, such as creating pollution, contributing to social inequality, exploiting workers and increased amount of carbon footprint.</a:t>
          </a:r>
        </a:p>
      </dgm:t>
    </dgm:pt>
    <dgm:pt modelId="{A625E497-BC64-44FA-8D6E-9564D5CD7994}" type="sibTrans" cxnId="{9E390BAB-AE62-4FAA-9863-D7D705DC87A5}">
      <dgm:prSet/>
      <dgm:spPr/>
      <dgm:t>
        <a:bodyPr/>
        <a:lstStyle/>
        <a:p>
          <a:endParaRPr lang="en-US"/>
        </a:p>
      </dgm:t>
    </dgm:pt>
    <dgm:pt modelId="{9DA84FBD-3955-4FDD-B809-3B127F15BECC}" type="parTrans" cxnId="{CEB7032D-DF0A-4FA7-8A7E-AC71E5571300}">
      <dgm:prSet/>
      <dgm:spPr/>
      <dgm:t>
        <a:bodyPr/>
        <a:lstStyle/>
        <a:p>
          <a:endParaRPr lang="en-US"/>
        </a:p>
      </dgm:t>
    </dgm:pt>
    <dgm:pt modelId="{1CAF32F3-38BB-44A2-A27B-DC2FE04338D0}">
      <dgm:prSet/>
      <dgm:spPr>
        <a:noFill/>
        <a:ln>
          <a:noFill/>
        </a:ln>
      </dgm:spPr>
      <dgm:t>
        <a:bodyPr/>
        <a:lstStyle/>
        <a:p>
          <a:r>
            <a:rPr lang="en-US"/>
            <a:t>Hence, in this paper, we will elaborate on the current circumstance of the relationship between business and society. We will explore some of the contemporary issues in businesses and society.</a:t>
          </a:r>
        </a:p>
      </dgm:t>
    </dgm:pt>
    <dgm:pt modelId="{04B53AC6-A7D5-4C3B-9EE6-DC8049DA0F02}" type="sibTrans" cxnId="{CEB7032D-DF0A-4FA7-8A7E-AC71E5571300}">
      <dgm:prSet/>
      <dgm:spPr/>
      <dgm:t>
        <a:bodyPr/>
        <a:lstStyle/>
        <a:p>
          <a:endParaRPr lang="en-US"/>
        </a:p>
      </dgm:t>
    </dgm:pt>
    <dgm:pt modelId="{408A9CFC-2BBA-4B34-9055-B9BC8B16DABE}" type="pres">
      <dgm:prSet presAssocID="{5003D441-11AD-4DD1-8393-14BD96154FB5}" presName="vert0" presStyleCnt="0">
        <dgm:presLayoutVars>
          <dgm:dir/>
          <dgm:animOne val="branch"/>
          <dgm:animLvl val="lvl"/>
        </dgm:presLayoutVars>
      </dgm:prSet>
      <dgm:spPr/>
    </dgm:pt>
    <dgm:pt modelId="{815A24F8-DD34-4249-AAE2-828975A10F7E}" type="pres">
      <dgm:prSet presAssocID="{EEC1DF0C-5118-4A91-AE5F-620726BAD047}" presName="thickLine" presStyleLbl="alignNode1" presStyleIdx="0" presStyleCnt="4"/>
      <dgm:spPr>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dgm:spPr>
    </dgm:pt>
    <dgm:pt modelId="{19D48452-21BD-4DC2-8374-2AE2E85058B7}" type="pres">
      <dgm:prSet presAssocID="{EEC1DF0C-5118-4A91-AE5F-620726BAD047}" presName="horz1" presStyleCnt="0"/>
      <dgm:spPr/>
    </dgm:pt>
    <dgm:pt modelId="{A07FF58F-13F3-47BB-AAB5-809352789275}" type="pres">
      <dgm:prSet presAssocID="{EEC1DF0C-5118-4A91-AE5F-620726BAD047}" presName="tx1" presStyleLbl="revTx" presStyleIdx="0" presStyleCnt="4"/>
      <dgm:spPr/>
    </dgm:pt>
    <dgm:pt modelId="{546A544A-6729-417D-B8A7-26AC60F8FAC8}" type="pres">
      <dgm:prSet presAssocID="{EEC1DF0C-5118-4A91-AE5F-620726BAD047}" presName="vert1" presStyleCnt="0"/>
      <dgm:spPr/>
    </dgm:pt>
    <dgm:pt modelId="{E146C6FD-9390-4913-84E9-08ED406D1F50}" type="pres">
      <dgm:prSet presAssocID="{0D871F8D-D8FB-416E-80CA-C410E3486CE8}" presName="thickLine" presStyleLbl="alignNode1" presStyleIdx="1" presStyleCnt="4"/>
      <dgm:spPr>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dgm:spPr>
    </dgm:pt>
    <dgm:pt modelId="{41D5A1F7-9C81-4FD1-9EB1-44492B82C00E}" type="pres">
      <dgm:prSet presAssocID="{0D871F8D-D8FB-416E-80CA-C410E3486CE8}" presName="horz1" presStyleCnt="0"/>
      <dgm:spPr/>
    </dgm:pt>
    <dgm:pt modelId="{D5D6075F-3CD0-426A-AA21-361BCFA7F987}" type="pres">
      <dgm:prSet presAssocID="{0D871F8D-D8FB-416E-80CA-C410E3486CE8}" presName="tx1" presStyleLbl="revTx" presStyleIdx="1" presStyleCnt="4"/>
      <dgm:spPr/>
    </dgm:pt>
    <dgm:pt modelId="{A17E5BAD-45FD-4613-974E-70A66825BB33}" type="pres">
      <dgm:prSet presAssocID="{0D871F8D-D8FB-416E-80CA-C410E3486CE8}" presName="vert1" presStyleCnt="0"/>
      <dgm:spPr/>
    </dgm:pt>
    <dgm:pt modelId="{4987AEFB-8ABD-4947-9DF1-3318EA4D80E1}" type="pres">
      <dgm:prSet presAssocID="{E6B450C4-0E3F-4F36-BFAD-B3D1224F9FB8}" presName="thickLine" presStyleLbl="alignNode1" presStyleIdx="2" presStyleCnt="4"/>
      <dgm:spPr>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dgm:spPr>
    </dgm:pt>
    <dgm:pt modelId="{A4F57467-3BD2-4A85-A9F5-0E467FDF055C}" type="pres">
      <dgm:prSet presAssocID="{E6B450C4-0E3F-4F36-BFAD-B3D1224F9FB8}" presName="horz1" presStyleCnt="0"/>
      <dgm:spPr/>
    </dgm:pt>
    <dgm:pt modelId="{64F88D9E-F14F-4630-A591-ECBADEACE70F}" type="pres">
      <dgm:prSet presAssocID="{E6B450C4-0E3F-4F36-BFAD-B3D1224F9FB8}" presName="tx1" presStyleLbl="revTx" presStyleIdx="2" presStyleCnt="4"/>
      <dgm:spPr/>
    </dgm:pt>
    <dgm:pt modelId="{0790BDD6-79D1-4CB0-B8C5-990878971806}" type="pres">
      <dgm:prSet presAssocID="{E6B450C4-0E3F-4F36-BFAD-B3D1224F9FB8}" presName="vert1" presStyleCnt="0"/>
      <dgm:spPr/>
    </dgm:pt>
    <dgm:pt modelId="{2C2F217D-3802-4B2A-B82C-F998484F4B5F}" type="pres">
      <dgm:prSet presAssocID="{1CAF32F3-38BB-44A2-A27B-DC2FE04338D0}" presName="thickLine" presStyleLbl="alignNode1" presStyleIdx="3" presStyleCnt="4"/>
      <dgm:spPr>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dgm:spPr>
    </dgm:pt>
    <dgm:pt modelId="{5A57D706-C8A1-4BF7-A9C9-F92331E02807}" type="pres">
      <dgm:prSet presAssocID="{1CAF32F3-38BB-44A2-A27B-DC2FE04338D0}" presName="horz1" presStyleCnt="0"/>
      <dgm:spPr/>
    </dgm:pt>
    <dgm:pt modelId="{5BBCB288-8445-46E1-B4F9-A0E24F77B7F0}" type="pres">
      <dgm:prSet presAssocID="{1CAF32F3-38BB-44A2-A27B-DC2FE04338D0}" presName="tx1" presStyleLbl="revTx" presStyleIdx="3" presStyleCnt="4"/>
      <dgm:spPr/>
    </dgm:pt>
    <dgm:pt modelId="{EA0327F6-A6B1-464A-AD9E-7D1379C3A638}" type="pres">
      <dgm:prSet presAssocID="{1CAF32F3-38BB-44A2-A27B-DC2FE04338D0}" presName="vert1" presStyleCnt="0"/>
      <dgm:spPr/>
    </dgm:pt>
  </dgm:ptLst>
  <dgm:cxnLst>
    <dgm:cxn modelId="{CEB7032D-DF0A-4FA7-8A7E-AC71E5571300}" srcId="{5003D441-11AD-4DD1-8393-14BD96154FB5}" destId="{1CAF32F3-38BB-44A2-A27B-DC2FE04338D0}" srcOrd="3" destOrd="0" parTransId="{9DA84FBD-3955-4FDD-B809-3B127F15BECC}" sibTransId="{04B53AC6-A7D5-4C3B-9EE6-DC8049DA0F02}"/>
    <dgm:cxn modelId="{96543445-3C92-4CE6-862F-62FD1AF441B2}" srcId="{5003D441-11AD-4DD1-8393-14BD96154FB5}" destId="{EEC1DF0C-5118-4A91-AE5F-620726BAD047}" srcOrd="0" destOrd="0" parTransId="{C35CE6F9-172C-43F2-9A47-11891078504A}" sibTransId="{8AEA984A-088B-4C6C-9792-EE4A06B43C28}"/>
    <dgm:cxn modelId="{377BAA70-4D67-457E-B11A-3A5F52B34159}" type="presOf" srcId="{5003D441-11AD-4DD1-8393-14BD96154FB5}" destId="{408A9CFC-2BBA-4B34-9055-B9BC8B16DABE}" srcOrd="0" destOrd="0" presId="urn:microsoft.com/office/officeart/2008/layout/LinedList"/>
    <dgm:cxn modelId="{831E5671-6559-4618-A1F8-5572B2E232E2}" type="presOf" srcId="{0D871F8D-D8FB-416E-80CA-C410E3486CE8}" destId="{D5D6075F-3CD0-426A-AA21-361BCFA7F987}" srcOrd="0" destOrd="0" presId="urn:microsoft.com/office/officeart/2008/layout/LinedList"/>
    <dgm:cxn modelId="{CE34B29A-389D-4F5D-AEE0-D29D8A96A3DC}" type="presOf" srcId="{1CAF32F3-38BB-44A2-A27B-DC2FE04338D0}" destId="{5BBCB288-8445-46E1-B4F9-A0E24F77B7F0}" srcOrd="0" destOrd="0" presId="urn:microsoft.com/office/officeart/2008/layout/LinedList"/>
    <dgm:cxn modelId="{FEDEE0A9-8A7E-4704-B76F-68DCB9DFC670}" type="presOf" srcId="{EEC1DF0C-5118-4A91-AE5F-620726BAD047}" destId="{A07FF58F-13F3-47BB-AAB5-809352789275}" srcOrd="0" destOrd="0" presId="urn:microsoft.com/office/officeart/2008/layout/LinedList"/>
    <dgm:cxn modelId="{9E390BAB-AE62-4FAA-9863-D7D705DC87A5}" srcId="{5003D441-11AD-4DD1-8393-14BD96154FB5}" destId="{E6B450C4-0E3F-4F36-BFAD-B3D1224F9FB8}" srcOrd="2" destOrd="0" parTransId="{3FA6A488-5048-4D85-9882-63CFE771BEAF}" sibTransId="{A625E497-BC64-44FA-8D6E-9564D5CD7994}"/>
    <dgm:cxn modelId="{7B15DEB2-464A-4043-9136-9429D47802A8}" type="presOf" srcId="{E6B450C4-0E3F-4F36-BFAD-B3D1224F9FB8}" destId="{64F88D9E-F14F-4630-A591-ECBADEACE70F}" srcOrd="0" destOrd="0" presId="urn:microsoft.com/office/officeart/2008/layout/LinedList"/>
    <dgm:cxn modelId="{214BE4DF-DD31-43E0-96C5-70CFD553B76A}" srcId="{5003D441-11AD-4DD1-8393-14BD96154FB5}" destId="{0D871F8D-D8FB-416E-80CA-C410E3486CE8}" srcOrd="1" destOrd="0" parTransId="{8D5745DB-2064-457B-BAC6-1A583358E47A}" sibTransId="{F4C23EC9-5233-4999-9686-DA03F80AFC05}"/>
    <dgm:cxn modelId="{A9F73265-352B-4E63-A62A-BB0E36998C45}" type="presParOf" srcId="{408A9CFC-2BBA-4B34-9055-B9BC8B16DABE}" destId="{815A24F8-DD34-4249-AAE2-828975A10F7E}" srcOrd="0" destOrd="0" presId="urn:microsoft.com/office/officeart/2008/layout/LinedList"/>
    <dgm:cxn modelId="{FDE13727-D7CC-45CC-A237-A61A70066F9E}" type="presParOf" srcId="{408A9CFC-2BBA-4B34-9055-B9BC8B16DABE}" destId="{19D48452-21BD-4DC2-8374-2AE2E85058B7}" srcOrd="1" destOrd="0" presId="urn:microsoft.com/office/officeart/2008/layout/LinedList"/>
    <dgm:cxn modelId="{F38CAF17-6F9A-4DC0-BA69-C6EA3FF85733}" type="presParOf" srcId="{19D48452-21BD-4DC2-8374-2AE2E85058B7}" destId="{A07FF58F-13F3-47BB-AAB5-809352789275}" srcOrd="0" destOrd="0" presId="urn:microsoft.com/office/officeart/2008/layout/LinedList"/>
    <dgm:cxn modelId="{1882E137-7999-406B-8B59-019B279ACA80}" type="presParOf" srcId="{19D48452-21BD-4DC2-8374-2AE2E85058B7}" destId="{546A544A-6729-417D-B8A7-26AC60F8FAC8}" srcOrd="1" destOrd="0" presId="urn:microsoft.com/office/officeart/2008/layout/LinedList"/>
    <dgm:cxn modelId="{1A2E5F8F-D7EE-4CEF-9772-72908F14142D}" type="presParOf" srcId="{408A9CFC-2BBA-4B34-9055-B9BC8B16DABE}" destId="{E146C6FD-9390-4913-84E9-08ED406D1F50}" srcOrd="2" destOrd="0" presId="urn:microsoft.com/office/officeart/2008/layout/LinedList"/>
    <dgm:cxn modelId="{48DC3EDE-0BCE-43FF-B6B8-E8FECD59F834}" type="presParOf" srcId="{408A9CFC-2BBA-4B34-9055-B9BC8B16DABE}" destId="{41D5A1F7-9C81-4FD1-9EB1-44492B82C00E}" srcOrd="3" destOrd="0" presId="urn:microsoft.com/office/officeart/2008/layout/LinedList"/>
    <dgm:cxn modelId="{E3BCA96D-8416-4BDB-9F15-C0407039C78B}" type="presParOf" srcId="{41D5A1F7-9C81-4FD1-9EB1-44492B82C00E}" destId="{D5D6075F-3CD0-426A-AA21-361BCFA7F987}" srcOrd="0" destOrd="0" presId="urn:microsoft.com/office/officeart/2008/layout/LinedList"/>
    <dgm:cxn modelId="{8DB73135-725C-4E5D-8784-A3C8B5919A54}" type="presParOf" srcId="{41D5A1F7-9C81-4FD1-9EB1-44492B82C00E}" destId="{A17E5BAD-45FD-4613-974E-70A66825BB33}" srcOrd="1" destOrd="0" presId="urn:microsoft.com/office/officeart/2008/layout/LinedList"/>
    <dgm:cxn modelId="{D48B495A-84CF-4FCC-9E7F-E7F482726E62}" type="presParOf" srcId="{408A9CFC-2BBA-4B34-9055-B9BC8B16DABE}" destId="{4987AEFB-8ABD-4947-9DF1-3318EA4D80E1}" srcOrd="4" destOrd="0" presId="urn:microsoft.com/office/officeart/2008/layout/LinedList"/>
    <dgm:cxn modelId="{E84200FD-E9F0-4B1F-BE18-D79DC9B9C568}" type="presParOf" srcId="{408A9CFC-2BBA-4B34-9055-B9BC8B16DABE}" destId="{A4F57467-3BD2-4A85-A9F5-0E467FDF055C}" srcOrd="5" destOrd="0" presId="urn:microsoft.com/office/officeart/2008/layout/LinedList"/>
    <dgm:cxn modelId="{68AB4C74-6A5D-4580-9556-3501F82EA845}" type="presParOf" srcId="{A4F57467-3BD2-4A85-A9F5-0E467FDF055C}" destId="{64F88D9E-F14F-4630-A591-ECBADEACE70F}" srcOrd="0" destOrd="0" presId="urn:microsoft.com/office/officeart/2008/layout/LinedList"/>
    <dgm:cxn modelId="{FD00F8B9-6A3D-45FA-B635-08B813318FAA}" type="presParOf" srcId="{A4F57467-3BD2-4A85-A9F5-0E467FDF055C}" destId="{0790BDD6-79D1-4CB0-B8C5-990878971806}" srcOrd="1" destOrd="0" presId="urn:microsoft.com/office/officeart/2008/layout/LinedList"/>
    <dgm:cxn modelId="{13395C08-4F71-47F7-9476-F2EB78420D36}" type="presParOf" srcId="{408A9CFC-2BBA-4B34-9055-B9BC8B16DABE}" destId="{2C2F217D-3802-4B2A-B82C-F998484F4B5F}" srcOrd="6" destOrd="0" presId="urn:microsoft.com/office/officeart/2008/layout/LinedList"/>
    <dgm:cxn modelId="{CE21FAA4-B234-41D1-BF06-8D2D517C93EA}" type="presParOf" srcId="{408A9CFC-2BBA-4B34-9055-B9BC8B16DABE}" destId="{5A57D706-C8A1-4BF7-A9C9-F92331E02807}" srcOrd="7" destOrd="0" presId="urn:microsoft.com/office/officeart/2008/layout/LinedList"/>
    <dgm:cxn modelId="{50306D95-3CB6-4B66-A571-540030B99EDB}" type="presParOf" srcId="{5A57D706-C8A1-4BF7-A9C9-F92331E02807}" destId="{5BBCB288-8445-46E1-B4F9-A0E24F77B7F0}" srcOrd="0" destOrd="0" presId="urn:microsoft.com/office/officeart/2008/layout/LinedList"/>
    <dgm:cxn modelId="{90CC1259-7C88-4B33-87C2-C589C9F5B50B}" type="presParOf" srcId="{5A57D706-C8A1-4BF7-A9C9-F92331E02807}" destId="{EA0327F6-A6B1-464A-AD9E-7D1379C3A63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main"/>
    </a:ext>
  </dgm:extLst>
</dgm:dataModel>
</file>

<file path=ppt/diagrams/data2.xml><?xml version="1.0" encoding="utf-8"?>
<dgm:dataModel xmlns:dgm="http://schemas.openxmlformats.org/drawingml/2006/diagram" xmlns:a="http://schemas.openxmlformats.org/drawingml/2006/main">
  <dgm:ptLst>
    <dgm:pt modelId="{1F0C79C5-ACE6-4080-BDF6-2E91AC3552FC}"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4F759B3-F7DC-4B3C-8770-55E32AAD1DB0}" type="parTrans" cxnId="{B8A34FD0-B3E0-44BF-9F6B-489DD8D762C5}">
      <dgm:prSet/>
      <dgm:spPr/>
      <dgm:t>
        <a:bodyPr/>
        <a:lstStyle/>
        <a:p>
          <a:endParaRPr lang="en-US"/>
        </a:p>
      </dgm:t>
    </dgm:pt>
    <dgm:pt modelId="{3EB25BF4-14EF-4B29-80B4-A210DB27FB85}">
      <dgm:prSet/>
      <dgm:spPr>
        <a:solidFill>
          <a:schemeClr val="accent2">
            <a:hueOff val="0"/>
            <a:satOff val="0"/>
            <a:lumOff val="0"/>
            <a:alphaOff val="0"/>
          </a:schemeClr>
        </a:solidFill>
        <a:ln w="19050" cap="rnd" cmpd="sng" algn="ctr">
          <a:solidFill>
            <a:schemeClr val="lt1">
              <a:hueOff val="0"/>
              <a:satOff val="0"/>
              <a:lumOff val="0"/>
              <a:alphaOff val="0"/>
            </a:schemeClr>
          </a:solidFill>
          <a:prstDash val="solid"/>
        </a:ln>
      </dgm:spPr>
      <dgm:t>
        <a:bodyPr/>
        <a:lstStyle/>
        <a:p>
          <a:r>
            <a:rPr lang="en-US"/>
            <a:t>We have referred to multiple papers of other researchers for our term paper:</a:t>
          </a:r>
        </a:p>
      </dgm:t>
    </dgm:pt>
    <dgm:pt modelId="{82ED19C6-67F9-4F17-9F94-135B44C88E73}" type="parTrans" cxnId="{E61B4F26-8674-4D0D-AC77-584C4C42839A}">
      <dgm:prSet/>
      <dgm:spPr/>
      <dgm:t>
        <a:bodyPr/>
        <a:lstStyle/>
        <a:p>
          <a:endParaRPr lang="en-US"/>
        </a:p>
      </dgm:t>
    </dgm:pt>
    <dgm:pt modelId="{9FEEF40B-8876-4E6D-90FE-CC8445E725D2}">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Carrol, A. B. (1991). The Pyramid of Corporate Social Responsibility: Toward the Moral Management of Organizational Stakeholders.</a:t>
          </a:r>
        </a:p>
      </dgm:t>
    </dgm:pt>
    <dgm:pt modelId="{05E5541E-7152-43E5-9E6E-597811036B87}" type="sibTrans" cxnId="{E61B4F26-8674-4D0D-AC77-584C4C42839A}">
      <dgm:prSet/>
      <dgm:spPr/>
      <dgm:t>
        <a:bodyPr/>
        <a:lstStyle/>
        <a:p>
          <a:endParaRPr lang="en-US"/>
        </a:p>
      </dgm:t>
    </dgm:pt>
    <dgm:pt modelId="{89300E0E-8B07-41A8-8AED-A15DAF86560F}" type="parTrans" cxnId="{90783763-4367-4179-9FA6-E8DE5844BED1}">
      <dgm:prSet/>
      <dgm:spPr/>
      <dgm:t>
        <a:bodyPr/>
        <a:lstStyle/>
        <a:p>
          <a:endParaRPr lang="en-US"/>
        </a:p>
      </dgm:t>
    </dgm:pt>
    <dgm:pt modelId="{B623B8B4-B332-4F8C-A0CD-CCFA972873BB}">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Porter, M. E., &amp; Kramer, M. R. (2006). Strategy &amp; Society: The Link between Competitive Advantage and Corporate Social Responsibility. Harvard Business Review.</a:t>
          </a:r>
        </a:p>
      </dgm:t>
    </dgm:pt>
    <dgm:pt modelId="{904E949D-5261-4E33-A368-94CC9668BE4F}" type="sibTrans" cxnId="{90783763-4367-4179-9FA6-E8DE5844BED1}">
      <dgm:prSet/>
      <dgm:spPr/>
      <dgm:t>
        <a:bodyPr/>
        <a:lstStyle/>
        <a:p>
          <a:endParaRPr lang="en-US"/>
        </a:p>
      </dgm:t>
    </dgm:pt>
    <dgm:pt modelId="{48E0CD3D-0F25-4B3A-A1D5-B26748D99942}" type="parTrans" cxnId="{BD7A30FF-6F4F-4A50-9E59-91A8B19984F7}">
      <dgm:prSet/>
      <dgm:spPr/>
      <dgm:t>
        <a:bodyPr/>
        <a:lstStyle/>
        <a:p>
          <a:endParaRPr lang="en-US"/>
        </a:p>
      </dgm:t>
    </dgm:pt>
    <dgm:pt modelId="{CB51176A-EE73-4BE7-A2F7-63168CB34C4C}">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Kolk, A. (2010). Business and climate change: A review of the literature. Journal of business ethics.</a:t>
          </a:r>
        </a:p>
      </dgm:t>
    </dgm:pt>
    <dgm:pt modelId="{E3937FA3-C499-45E5-AE88-11A2C32782DD}" type="sibTrans" cxnId="{BD7A30FF-6F4F-4A50-9E59-91A8B19984F7}">
      <dgm:prSet/>
      <dgm:spPr/>
      <dgm:t>
        <a:bodyPr/>
        <a:lstStyle/>
        <a:p>
          <a:endParaRPr lang="en-US"/>
        </a:p>
      </dgm:t>
    </dgm:pt>
    <dgm:pt modelId="{E6D0430A-C430-48E4-95DB-CEDF2C778A46}" type="parTrans" cxnId="{6375683B-E0CF-4E60-AB99-586A442F6A90}">
      <dgm:prSet/>
      <dgm:spPr/>
      <dgm:t>
        <a:bodyPr/>
        <a:lstStyle/>
        <a:p>
          <a:endParaRPr lang="en-US"/>
        </a:p>
      </dgm:t>
    </dgm:pt>
    <dgm:pt modelId="{B32032C2-7EED-4E6E-A546-EF968C46C157}">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Hart, S. L. (1997). Beyond Greening: Strategies for a Sustainable World. Harvard Business Review.</a:t>
          </a:r>
        </a:p>
      </dgm:t>
    </dgm:pt>
    <dgm:pt modelId="{2388E5BF-D9BC-4A3F-8654-AAC370AD9740}" type="sibTrans" cxnId="{6375683B-E0CF-4E60-AB99-586A442F6A90}">
      <dgm:prSet/>
      <dgm:spPr/>
      <dgm:t>
        <a:bodyPr/>
        <a:lstStyle/>
        <a:p>
          <a:endParaRPr lang="en-US"/>
        </a:p>
      </dgm:t>
    </dgm:pt>
    <dgm:pt modelId="{39A9F288-10F5-4B31-BF02-D6E5C8C31A79}" type="parTrans" cxnId="{9C30245E-67B5-4820-8A97-A725DAE3FEB5}">
      <dgm:prSet/>
      <dgm:spPr/>
      <dgm:t>
        <a:bodyPr/>
        <a:lstStyle/>
        <a:p>
          <a:endParaRPr lang="en-US"/>
        </a:p>
      </dgm:t>
    </dgm:pt>
    <dgm:pt modelId="{E6263A4A-F237-4AA3-A499-61D23F0AF380}">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Porter, M. E., &amp; Kramer, M. R. (2011). Creating shared value. </a:t>
          </a:r>
        </a:p>
      </dgm:t>
    </dgm:pt>
    <dgm:pt modelId="{81CFC910-247D-4464-9B0B-2FCE8FABCA2C}" type="sibTrans" cxnId="{9C30245E-67B5-4820-8A97-A725DAE3FEB5}">
      <dgm:prSet/>
      <dgm:spPr/>
      <dgm:t>
        <a:bodyPr/>
        <a:lstStyle/>
        <a:p>
          <a:endParaRPr lang="en-US"/>
        </a:p>
      </dgm:t>
    </dgm:pt>
    <dgm:pt modelId="{62436885-C479-4197-B801-69DC13DB74E7}" type="parTrans" cxnId="{00FEF0A5-05A2-41F9-B99E-0236103C5AA3}">
      <dgm:prSet/>
      <dgm:spPr/>
      <dgm:t>
        <a:bodyPr/>
        <a:lstStyle/>
        <a:p>
          <a:endParaRPr lang="en-US"/>
        </a:p>
      </dgm:t>
    </dgm:pt>
    <dgm:pt modelId="{A5506BBC-44E7-4E3A-A115-45755DB7F626}">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Jones, T. M. (1995). Instrumental Stakeholder Theory: A Synthesis of Ethics and Economics.</a:t>
          </a:r>
        </a:p>
      </dgm:t>
    </dgm:pt>
    <dgm:pt modelId="{31816A76-D054-45F8-B059-D8ADE54F445D}" type="sibTrans" cxnId="{00FEF0A5-05A2-41F9-B99E-0236103C5AA3}">
      <dgm:prSet/>
      <dgm:spPr/>
      <dgm:t>
        <a:bodyPr/>
        <a:lstStyle/>
        <a:p>
          <a:endParaRPr lang="en-US"/>
        </a:p>
      </dgm:t>
    </dgm:pt>
    <dgm:pt modelId="{77062229-AA51-4203-96F9-AC15E0D9EA93}" type="parTrans" cxnId="{1AC1E4D0-0811-47F2-A84F-318DD27F347E}">
      <dgm:prSet/>
      <dgm:spPr/>
      <dgm:t>
        <a:bodyPr/>
        <a:lstStyle/>
        <a:p>
          <a:endParaRPr lang="en-US"/>
        </a:p>
      </dgm:t>
    </dgm:pt>
    <dgm:pt modelId="{EDB26A20-B15B-4FF8-B2B0-48FF3A024ACF}">
      <dgm:prSet custT="1"/>
      <dgm:spPr>
        <a:noFill/>
        <a:ln>
          <a:noFill/>
        </a:ln>
      </dgm:spPr>
      <dgm:t>
        <a:bodyPr/>
        <a:lstStyle/>
        <a:p>
          <a:r>
            <a:rPr lang="en-US" sz="1300" b="0">
              <a:effectLst>
                <a:outerShdw blurRad="38100" dist="38100" dir="2700000" algn="tl">
                  <a:srgbClr val="000000">
                    <a:alpha val="43137"/>
                  </a:srgbClr>
                </a:outerShdw>
              </a:effectLst>
              <a:latin typeface="Arial" pitchFamily="34" charset="0"/>
              <a:cs typeface="Arial" pitchFamily="34" charset="0"/>
            </a:rPr>
            <a:t>Matten, D., &amp; Moon, J. (2008). Implicit and explicit CSR: A conceptual framework for a comparative understanding of corporate social responsibility. </a:t>
          </a:r>
        </a:p>
      </dgm:t>
    </dgm:pt>
    <dgm:pt modelId="{01F5CD58-CF2C-453E-8983-3847D3114D39}" type="sibTrans" cxnId="{1AC1E4D0-0811-47F2-A84F-318DD27F347E}">
      <dgm:prSet/>
      <dgm:spPr/>
      <dgm:t>
        <a:bodyPr/>
        <a:lstStyle/>
        <a:p>
          <a:endParaRPr lang="en-US"/>
        </a:p>
      </dgm:t>
    </dgm:pt>
    <dgm:pt modelId="{F82CAD16-617A-4189-87C6-DDD7DBB422DD}" type="parTrans" cxnId="{9966437D-327C-4CD4-8C50-F59C3FE78146}">
      <dgm:prSet/>
      <dgm:spPr/>
      <dgm:t>
        <a:bodyPr/>
        <a:lstStyle/>
        <a:p>
          <a:endParaRPr lang="en-US"/>
        </a:p>
      </dgm:t>
    </dgm:pt>
    <dgm:pt modelId="{2C7D45E6-F699-41B2-97A7-EE25EDBBAD57}">
      <dgm:prSet custT="1"/>
      <dgm:spPr>
        <a:noFill/>
        <a:ln>
          <a:noFill/>
        </a:ln>
      </dgm:spPr>
      <dgm:t>
        <a:bodyPr/>
        <a:lstStyle/>
        <a:p>
          <a:r>
            <a:rPr lang="en-US" sz="1300" b="0" err="1">
              <a:effectLst>
                <a:outerShdw blurRad="38100" dist="38100" dir="2700000" algn="tl">
                  <a:srgbClr val="000000">
                    <a:alpha val="43137"/>
                  </a:srgbClr>
                </a:outerShdw>
              </a:effectLst>
              <a:latin typeface="Arial" pitchFamily="34" charset="0"/>
              <a:cs typeface="Arial" pitchFamily="34" charset="0"/>
            </a:rPr>
            <a:t>Lindgreen, A., &amp; Swaen, V. (2010). Corporate social responsibility and business models.</a:t>
          </a:r>
        </a:p>
      </dgm:t>
    </dgm:pt>
    <dgm:pt modelId="{71C965C4-ED5F-448F-AE08-A2398FAEBAFA}" type="sibTrans" cxnId="{9966437D-327C-4CD4-8C50-F59C3FE78146}">
      <dgm:prSet/>
      <dgm:spPr/>
      <dgm:t>
        <a:bodyPr/>
        <a:lstStyle/>
        <a:p>
          <a:endParaRPr lang="en-US"/>
        </a:p>
      </dgm:t>
    </dgm:pt>
    <dgm:pt modelId="{FBB09917-51BD-4C39-BBF2-30E1FF98FA20}" type="sibTrans" cxnId="{B8A34FD0-B3E0-44BF-9F6B-489DD8D762C5}">
      <dgm:prSet/>
      <dgm:spPr/>
      <dgm:t>
        <a:bodyPr/>
        <a:lstStyle/>
        <a:p>
          <a:endParaRPr lang="en-US"/>
        </a:p>
      </dgm:t>
    </dgm:pt>
    <dgm:pt modelId="{A17F990A-958C-465B-9E76-EE980B4A18EC}" type="pres">
      <dgm:prSet presAssocID="{1F0C79C5-ACE6-4080-BDF6-2E91AC3552FC}" presName="linear" presStyleCnt="0">
        <dgm:presLayoutVars>
          <dgm:animLvl val="lvl"/>
          <dgm:resizeHandles val="exact"/>
        </dgm:presLayoutVars>
      </dgm:prSet>
      <dgm:spPr/>
    </dgm:pt>
    <dgm:pt modelId="{1561BA2A-264A-4384-8E2A-70170F8630D1}" type="pres">
      <dgm:prSet presAssocID="{3EB25BF4-14EF-4B29-80B4-A210DB27FB85}" presName="parentText" presStyleLbl="node1" presStyleIdx="0" presStyleCnt="1" custLinFactNeighborY="-3408">
        <dgm:presLayoutVars>
          <dgm:chMax val="0"/>
          <dgm:bulletEnabled val="1"/>
        </dgm:presLayoutVars>
      </dgm:prSet>
      <dgm:spPr/>
    </dgm:pt>
    <dgm:pt modelId="{F6F23709-AE0A-4309-BA8C-A976E52F699C}" type="pres">
      <dgm:prSet presAssocID="{3EB25BF4-14EF-4B29-80B4-A210DB27FB85}" presName="childText" presStyleLbl="revTx" presStyleIdx="0" presStyleCnt="1" custLinFactNeighborY="15821">
        <dgm:presLayoutVars>
          <dgm:bulletEnabled val="1"/>
        </dgm:presLayoutVars>
      </dgm:prSet>
      <dgm:spPr/>
    </dgm:pt>
  </dgm:ptLst>
  <dgm:cxnLst>
    <dgm:cxn modelId="{E4C70414-8394-4CB0-905B-039EF99BC0AF}" type="presOf" srcId="{B32032C2-7EED-4E6E-A546-EF968C46C157}" destId="{F6F23709-AE0A-4309-BA8C-A976E52F699C}" srcOrd="0" destOrd="3" presId="urn:microsoft.com/office/officeart/2005/8/layout/vList2"/>
    <dgm:cxn modelId="{E61B4F26-8674-4D0D-AC77-584C4C42839A}" srcId="{3EB25BF4-14EF-4B29-80B4-A210DB27FB85}" destId="{9FEEF40B-8876-4E6D-90FE-CC8445E725D2}" srcOrd="0" destOrd="0" parTransId="{82ED19C6-67F9-4F17-9F94-135B44C88E73}" sibTransId="{05E5541E-7152-43E5-9E6E-597811036B87}"/>
    <dgm:cxn modelId="{3D581235-C78F-4C4C-AFC0-517D46BBE175}" type="presOf" srcId="{1F0C79C5-ACE6-4080-BDF6-2E91AC3552FC}" destId="{A17F990A-958C-465B-9E76-EE980B4A18EC}" srcOrd="0" destOrd="0" presId="urn:microsoft.com/office/officeart/2005/8/layout/vList2"/>
    <dgm:cxn modelId="{6375683B-E0CF-4E60-AB99-586A442F6A90}" srcId="{3EB25BF4-14EF-4B29-80B4-A210DB27FB85}" destId="{B32032C2-7EED-4E6E-A546-EF968C46C157}" srcOrd="3" destOrd="0" parTransId="{E6D0430A-C430-48E4-95DB-CEDF2C778A46}" sibTransId="{2388E5BF-D9BC-4A3F-8654-AAC370AD9740}"/>
    <dgm:cxn modelId="{CD994F5C-6581-4339-9464-D129FFFC6D48}" type="presOf" srcId="{9FEEF40B-8876-4E6D-90FE-CC8445E725D2}" destId="{F6F23709-AE0A-4309-BA8C-A976E52F699C}" srcOrd="0" destOrd="0" presId="urn:microsoft.com/office/officeart/2005/8/layout/vList2"/>
    <dgm:cxn modelId="{9C30245E-67B5-4820-8A97-A725DAE3FEB5}" srcId="{3EB25BF4-14EF-4B29-80B4-A210DB27FB85}" destId="{E6263A4A-F237-4AA3-A499-61D23F0AF380}" srcOrd="4" destOrd="0" parTransId="{39A9F288-10F5-4B31-BF02-D6E5C8C31A79}" sibTransId="{81CFC910-247D-4464-9B0B-2FCE8FABCA2C}"/>
    <dgm:cxn modelId="{90783763-4367-4179-9FA6-E8DE5844BED1}" srcId="{3EB25BF4-14EF-4B29-80B4-A210DB27FB85}" destId="{B623B8B4-B332-4F8C-A0CD-CCFA972873BB}" srcOrd="1" destOrd="0" parTransId="{89300E0E-8B07-41A8-8AED-A15DAF86560F}" sibTransId="{904E949D-5261-4E33-A368-94CC9668BE4F}"/>
    <dgm:cxn modelId="{FFD56E64-68CD-40CA-B059-DB6CF19CD930}" type="presOf" srcId="{EDB26A20-B15B-4FF8-B2B0-48FF3A024ACF}" destId="{F6F23709-AE0A-4309-BA8C-A976E52F699C}" srcOrd="0" destOrd="6" presId="urn:microsoft.com/office/officeart/2005/8/layout/vList2"/>
    <dgm:cxn modelId="{28734A78-CEE9-4E8A-BFB1-91FDA439AF66}" type="presOf" srcId="{CB51176A-EE73-4BE7-A2F7-63168CB34C4C}" destId="{F6F23709-AE0A-4309-BA8C-A976E52F699C}" srcOrd="0" destOrd="2" presId="urn:microsoft.com/office/officeart/2005/8/layout/vList2"/>
    <dgm:cxn modelId="{9966437D-327C-4CD4-8C50-F59C3FE78146}" srcId="{3EB25BF4-14EF-4B29-80B4-A210DB27FB85}" destId="{2C7D45E6-F699-41B2-97A7-EE25EDBBAD57}" srcOrd="7" destOrd="0" parTransId="{F82CAD16-617A-4189-87C6-DDD7DBB422DD}" sibTransId="{71C965C4-ED5F-448F-AE08-A2398FAEBAFA}"/>
    <dgm:cxn modelId="{ECBD6687-E829-4DAF-B9E6-42717080043A}" type="presOf" srcId="{E6263A4A-F237-4AA3-A499-61D23F0AF380}" destId="{F6F23709-AE0A-4309-BA8C-A976E52F699C}" srcOrd="0" destOrd="4" presId="urn:microsoft.com/office/officeart/2005/8/layout/vList2"/>
    <dgm:cxn modelId="{00FEF0A5-05A2-41F9-B99E-0236103C5AA3}" srcId="{3EB25BF4-14EF-4B29-80B4-A210DB27FB85}" destId="{A5506BBC-44E7-4E3A-A115-45755DB7F626}" srcOrd="5" destOrd="0" parTransId="{62436885-C479-4197-B801-69DC13DB74E7}" sibTransId="{31816A76-D054-45F8-B059-D8ADE54F445D}"/>
    <dgm:cxn modelId="{D642FAAA-4A9E-4CF2-851A-D36D2106A304}" type="presOf" srcId="{3EB25BF4-14EF-4B29-80B4-A210DB27FB85}" destId="{1561BA2A-264A-4384-8E2A-70170F8630D1}" srcOrd="0" destOrd="0" presId="urn:microsoft.com/office/officeart/2005/8/layout/vList2"/>
    <dgm:cxn modelId="{2FDBF5BE-3705-4290-B252-57539939D9EC}" type="presOf" srcId="{2C7D45E6-F699-41B2-97A7-EE25EDBBAD57}" destId="{F6F23709-AE0A-4309-BA8C-A976E52F699C}" srcOrd="0" destOrd="7" presId="urn:microsoft.com/office/officeart/2005/8/layout/vList2"/>
    <dgm:cxn modelId="{B8A34FD0-B3E0-44BF-9F6B-489DD8D762C5}" srcId="{1F0C79C5-ACE6-4080-BDF6-2E91AC3552FC}" destId="{3EB25BF4-14EF-4B29-80B4-A210DB27FB85}" srcOrd="0" destOrd="0" parTransId="{54F759B3-F7DC-4B3C-8770-55E32AAD1DB0}" sibTransId="{FBB09917-51BD-4C39-BBF2-30E1FF98FA20}"/>
    <dgm:cxn modelId="{1AC1E4D0-0811-47F2-A84F-318DD27F347E}" srcId="{3EB25BF4-14EF-4B29-80B4-A210DB27FB85}" destId="{EDB26A20-B15B-4FF8-B2B0-48FF3A024ACF}" srcOrd="6" destOrd="0" parTransId="{77062229-AA51-4203-96F9-AC15E0D9EA93}" sibTransId="{01F5CD58-CF2C-453E-8983-3847D3114D39}"/>
    <dgm:cxn modelId="{1B268CDF-148A-43E5-A466-48BDE512F94E}" type="presOf" srcId="{B623B8B4-B332-4F8C-A0CD-CCFA972873BB}" destId="{F6F23709-AE0A-4309-BA8C-A976E52F699C}" srcOrd="0" destOrd="1" presId="urn:microsoft.com/office/officeart/2005/8/layout/vList2"/>
    <dgm:cxn modelId="{97634EFC-DD5F-41C2-851B-78565EF3A6CE}" type="presOf" srcId="{A5506BBC-44E7-4E3A-A115-45755DB7F626}" destId="{F6F23709-AE0A-4309-BA8C-A976E52F699C}" srcOrd="0" destOrd="5" presId="urn:microsoft.com/office/officeart/2005/8/layout/vList2"/>
    <dgm:cxn modelId="{BD7A30FF-6F4F-4A50-9E59-91A8B19984F7}" srcId="{3EB25BF4-14EF-4B29-80B4-A210DB27FB85}" destId="{CB51176A-EE73-4BE7-A2F7-63168CB34C4C}" srcOrd="2" destOrd="0" parTransId="{48E0CD3D-0F25-4B3A-A1D5-B26748D99942}" sibTransId="{E3937FA3-C499-45E5-AE88-11A2C32782DD}"/>
    <dgm:cxn modelId="{51AAC611-67F0-4FA9-8CE5-1F786B13F6D1}" type="presParOf" srcId="{A17F990A-958C-465B-9E76-EE980B4A18EC}" destId="{1561BA2A-264A-4384-8E2A-70170F8630D1}" srcOrd="0" destOrd="0" presId="urn:microsoft.com/office/officeart/2005/8/layout/vList2"/>
    <dgm:cxn modelId="{C6128CC4-B4B4-4317-87D1-14F7E27B5F1F}" type="presParOf" srcId="{A17F990A-958C-465B-9E76-EE980B4A18EC}" destId="{F6F23709-AE0A-4309-BA8C-A976E52F699C}"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main"/>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5A24F8-DD34-4249-AAE2-828975A10F7E}">
      <dsp:nvSpPr>
        <dsp:cNvPr id="0" name=""/>
        <dsp:cNvSpPr/>
      </dsp:nvSpPr>
      <dsp:spPr>
        <a:xfrm>
          <a:off x="0" y="0"/>
          <a:ext cx="690051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7FF58F-13F3-47BB-AAB5-809352789275}">
      <dsp:nvSpPr>
        <dsp:cNvPr id="0" name=""/>
        <dsp:cNvSpPr/>
      </dsp:nvSpPr>
      <dsp:spPr>
        <a:xfrm>
          <a:off x="0" y="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Business and society are two inseparable entities that constantly influence each other.</a:t>
          </a:r>
        </a:p>
      </dsp:txBody>
      <dsp:txXfrm>
        <a:off x="0" y="0"/>
        <a:ext cx="6900512" cy="1384035"/>
      </dsp:txXfrm>
    </dsp:sp>
    <dsp:sp modelId="{E146C6FD-9390-4913-84E9-08ED406D1F50}">
      <dsp:nvSpPr>
        <dsp:cNvPr id="0" name=""/>
        <dsp:cNvSpPr/>
      </dsp:nvSpPr>
      <dsp:spPr>
        <a:xfrm>
          <a:off x="0" y="1384035"/>
          <a:ext cx="690051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D6075F-3CD0-426A-AA21-361BCFA7F987}">
      <dsp:nvSpPr>
        <dsp:cNvPr id="0" name=""/>
        <dsp:cNvSpPr/>
      </dsp:nvSpPr>
      <dsp:spPr>
        <a:xfrm>
          <a:off x="0" y="138403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The growth and development of businesses can create jobs, spur economic growth, and improve the quality of life for people. </a:t>
          </a:r>
        </a:p>
      </dsp:txBody>
      <dsp:txXfrm>
        <a:off x="0" y="1384035"/>
        <a:ext cx="6900512" cy="1384035"/>
      </dsp:txXfrm>
    </dsp:sp>
    <dsp:sp modelId="{4987AEFB-8ABD-4947-9DF1-3318EA4D80E1}">
      <dsp:nvSpPr>
        <dsp:cNvPr id="0" name=""/>
        <dsp:cNvSpPr/>
      </dsp:nvSpPr>
      <dsp:spPr>
        <a:xfrm>
          <a:off x="0" y="2768070"/>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F88D9E-F14F-4630-A591-ECBADEACE70F}">
      <dsp:nvSpPr>
        <dsp:cNvPr id="0" name=""/>
        <dsp:cNvSpPr/>
      </dsp:nvSpPr>
      <dsp:spPr>
        <a:xfrm>
          <a:off x="0" y="276807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At the same time, businesses can also have negative impacts, such as creating pollution, contributing to social inequality, exploiting workers and increased amount of carbon footprint.</a:t>
          </a:r>
        </a:p>
      </dsp:txBody>
      <dsp:txXfrm>
        <a:off x="0" y="2768070"/>
        <a:ext cx="6900512" cy="1384035"/>
      </dsp:txXfrm>
    </dsp:sp>
    <dsp:sp modelId="{2C2F217D-3802-4B2A-B82C-F998484F4B5F}">
      <dsp:nvSpPr>
        <dsp:cNvPr id="0" name=""/>
        <dsp:cNvSpPr/>
      </dsp:nvSpPr>
      <dsp:spPr>
        <a:xfrm>
          <a:off x="0" y="4152105"/>
          <a:ext cx="690051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BCB288-8445-46E1-B4F9-A0E24F77B7F0}">
      <dsp:nvSpPr>
        <dsp:cNvPr id="0" name=""/>
        <dsp:cNvSpPr/>
      </dsp:nvSpPr>
      <dsp:spPr>
        <a:xfrm>
          <a:off x="0" y="415210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Hence, in this paper, we will elaborate on the current circumstance of the relationship between business and society. We will explore some of the contemporary issues in businesses and society.</a:t>
          </a:r>
        </a:p>
      </dsp:txBody>
      <dsp:txXfrm>
        <a:off x="0" y="4152105"/>
        <a:ext cx="6900512" cy="13840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61BA2A-264A-4384-8E2A-70170F8630D1}">
      <dsp:nvSpPr>
        <dsp:cNvPr id="0" name=""/>
        <dsp:cNvSpPr/>
      </dsp:nvSpPr>
      <dsp:spPr>
        <a:xfrm>
          <a:off x="0" y="0"/>
          <a:ext cx="5614987" cy="151632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We have referred to multiple papers of other researchers for our term paper:</a:t>
          </a:r>
        </a:p>
      </dsp:txBody>
      <dsp:txXfrm>
        <a:off x="74021" y="74021"/>
        <a:ext cx="5466945" cy="1368278"/>
      </dsp:txXfrm>
    </dsp:sp>
    <dsp:sp modelId="{F6F23709-AE0A-4309-BA8C-A976E52F699C}">
      <dsp:nvSpPr>
        <dsp:cNvPr id="0" name=""/>
        <dsp:cNvSpPr/>
      </dsp:nvSpPr>
      <dsp:spPr>
        <a:xfrm>
          <a:off x="0" y="1531993"/>
          <a:ext cx="5614987" cy="32416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276" tIns="16510" rIns="92456" bIns="16510" numCol="1" spcCol="1270" anchor="t" anchorCtr="0">
          <a:noAutofit/>
        </a:bodyPr>
        <a:lstStyle/>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Carrol, A. B. (1991). The Pyramid of Corporate Social Responsibility: Toward the Moral Management of Organizational Stakeholders.</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Porter, M. E., &amp; Kramer, M. R. (2006). Strategy &amp; Society: The Link between Competitive Advantage and Corporate Social Responsibility. Harvard Business Review.</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Kolk, A. (2010). Business and climate change: A review of the literature. Journal of business ethics.</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Hart, S. L. (1997). Beyond Greening: Strategies for a Sustainable World. Harvard Business Review.</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Porter, M. E., &amp; Kramer, M. R. (2011). Creating shared value. </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Jones, T. M. (1995). Instrumental Stakeholder Theory: A Synthesis of Ethics and Economics.</a:t>
          </a:r>
        </a:p>
        <a:p>
          <a:pPr marL="114300" lvl="1" indent="-114300" algn="l" defTabSz="577850">
            <a:lnSpc>
              <a:spcPct val="90000"/>
            </a:lnSpc>
            <a:spcBef>
              <a:spcPct val="0"/>
            </a:spcBef>
            <a:spcAft>
              <a:spcPct val="20000"/>
            </a:spcAft>
            <a:buChar char="•"/>
          </a:pPr>
          <a:r>
            <a:rPr lang="en-US" sz="1300" b="0" kern="1200">
              <a:effectLst>
                <a:outerShdw blurRad="38100" dist="38100" dir="2700000" algn="tl">
                  <a:srgbClr val="000000">
                    <a:alpha val="43137"/>
                  </a:srgbClr>
                </a:outerShdw>
              </a:effectLst>
              <a:latin typeface="Arial" pitchFamily="34" charset="0"/>
              <a:cs typeface="Arial" pitchFamily="34" charset="0"/>
            </a:rPr>
            <a:t>Matten, D., &amp; Moon, J. (2008). Implicit and explicit CSR: A conceptual framework for a comparative understanding of corporate social responsibility. </a:t>
          </a:r>
        </a:p>
        <a:p>
          <a:pPr marL="114300" lvl="1" indent="-114300" algn="l" defTabSz="577850">
            <a:lnSpc>
              <a:spcPct val="90000"/>
            </a:lnSpc>
            <a:spcBef>
              <a:spcPct val="0"/>
            </a:spcBef>
            <a:spcAft>
              <a:spcPct val="20000"/>
            </a:spcAft>
            <a:buChar char="•"/>
          </a:pPr>
          <a:r>
            <a:rPr lang="en-US" sz="1300" b="0" kern="1200" err="1">
              <a:effectLst>
                <a:outerShdw blurRad="38100" dist="38100" dir="2700000" algn="tl">
                  <a:srgbClr val="000000">
                    <a:alpha val="43137"/>
                  </a:srgbClr>
                </a:outerShdw>
              </a:effectLst>
              <a:latin typeface="Arial" pitchFamily="34" charset="0"/>
              <a:cs typeface="Arial" pitchFamily="34" charset="0"/>
            </a:rPr>
            <a:t>Lindgreen, A., &amp; Swaen, V. (2010). Corporate social responsibility and business models.</a:t>
          </a:r>
        </a:p>
      </dsp:txBody>
      <dsp:txXfrm>
        <a:off x="0" y="1531993"/>
        <a:ext cx="5614987" cy="324161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jpeg>
</file>

<file path=ppt/media/image11.jpeg>
</file>

<file path=ppt/media/image12.png>
</file>

<file path=ppt/media/image13.png>
</file>

<file path=ppt/media/image14.svg>
</file>

<file path=ppt/media/image15.png>
</file>

<file path=ppt/media/image16.svg>
</file>

<file path=ppt/media/image17.png>
</file>

<file path=ppt/media/image18.png>
</file>

<file path=ppt/media/image19.jpeg>
</file>

<file path=ppt/media/image2.jpeg>
</file>

<file path=ppt/media/image20.png>
</file>

<file path=ppt/media/image21.png>
</file>

<file path=ppt/media/image22.svg>
</file>

<file path=ppt/media/image3.jpe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3B533C19-C1DB-4E8A-B953-91F3C4B0EC9E}" type="datetimeFigureOut">
              <a:rPr lang="en-US" smtClean="0"/>
              <a:t>2/4/2023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07C74EA9-2D60-4A7E-B95E-64381430F419}" type="datetimeFigureOut">
              <a:rPr lang="en-US" smtClean="0"/>
              <a:t>2/4/2023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D1C53443-9536-448A-84BF-E858959AF048}" type="datetimeFigureOut">
              <a:rPr lang="en-US" smtClean="0"/>
              <a:t>2/4/2023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C8B1-E06D-65D1-55C9-496A31362C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F6672E-6886-FD9B-708A-DA58FA5424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227993-5500-0D70-F756-1B3DD1791D3F}"/>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C73EDAF7-D7DB-94F2-9511-0BD25DD54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4C3294-4BFB-58D5-CE95-B8E19D735E44}"/>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491918130"/>
      </p:ext>
    </p:extLst>
  </p:cSld>
  <p:clrMapOvr>
    <a:masterClrMapping/>
  </p:clrMapOvr>
  <p:transition spd="med">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07AAE-A07A-5582-D2EC-36EDB0CA62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291691-9D05-EAA2-BFF8-B098490621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6BF980-A640-07AD-2CE9-1B54CCF3D16B}"/>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9890C91B-3E0D-8DE4-B8BA-93B486636F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E66EC-3541-6FFB-1C58-3DC159E403D6}"/>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33388528"/>
      </p:ext>
    </p:extLst>
  </p:cSld>
  <p:clrMapOvr>
    <a:masterClrMapping/>
  </p:clrMapOvr>
  <p:transition spd="med">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902E8-1CAD-E2B3-70E1-D10D894843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1589A0-5D1E-0464-6829-5D0756B5E0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9B6E9B-3594-43B5-4B71-A07F042E75B3}"/>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D35F1D7E-C72A-A734-2A97-C9A1470CC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1673C1-17F2-A041-CB09-DCA79C03DE1C}"/>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501000251"/>
      </p:ext>
    </p:extLst>
  </p:cSld>
  <p:clrMapOvr>
    <a:masterClrMapping/>
  </p:clrMapOvr>
  <p:transition spd="med">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B8A16-E312-6B2F-0CF8-81F11C6FB1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796649-A273-D1E1-203F-C8484EFCA9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961059-0104-FFDC-FE8E-FC98E1D071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B3C06E-5FAF-4FA1-D103-6EB47508B2B9}"/>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414EA202-EDB2-54D9-7577-7C420A443C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5096E-8453-C854-C995-658F3D38F8A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55654427"/>
      </p:ext>
    </p:extLst>
  </p:cSld>
  <p:clrMapOvr>
    <a:masterClrMapping/>
  </p:clrMapOvr>
  <p:transition spd="med">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367D-A26F-FBAF-F0DC-3D5A587E49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A5A979-C514-F868-CC84-339B6DF5BA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FFA3E2-9145-488A-FF87-6BCAB7B70B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D21000-8109-70B8-B0A2-6272B61BDD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328C7F-FDB4-A638-1139-F2152D89B4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E00DE1-A290-6DB3-CF8F-D4ABF5D5776A}"/>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a:extLst>
              <a:ext uri="{FF2B5EF4-FFF2-40B4-BE49-F238E27FC236}">
                <a16:creationId xmlns:a16="http://schemas.microsoft.com/office/drawing/2014/main" id="{885C27D2-D94F-4883-F3B8-CD8E1A7BAC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01A0AC-2D8D-2744-A742-D6007C176208}"/>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28468083"/>
      </p:ext>
    </p:extLst>
  </p:cSld>
  <p:clrMapOvr>
    <a:masterClrMapping/>
  </p:clrMapOvr>
  <p:transition spd="med">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8F2AF-DCC2-E967-8357-6BBF8C5FB9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2C2CD-F865-6618-3AEC-6ECEE56EABF4}"/>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3">
            <a:extLst>
              <a:ext uri="{FF2B5EF4-FFF2-40B4-BE49-F238E27FC236}">
                <a16:creationId xmlns:a16="http://schemas.microsoft.com/office/drawing/2014/main" id="{58C7ABA4-1001-8147-48C7-4C492FFD53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00C05A-4336-7925-AD8C-D10F39F7E7BB}"/>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055874350"/>
      </p:ext>
    </p:extLst>
  </p:cSld>
  <p:clrMapOvr>
    <a:masterClrMapping/>
  </p:clrMapOvr>
  <p:transition spd="med">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BE34B1-2993-D48C-6437-10D8B9CA5A5C}"/>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3" name="Footer Placeholder 2">
            <a:extLst>
              <a:ext uri="{FF2B5EF4-FFF2-40B4-BE49-F238E27FC236}">
                <a16:creationId xmlns:a16="http://schemas.microsoft.com/office/drawing/2014/main" id="{22034C32-CB24-C1E1-C365-E8AC1A9365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73FB22-A86B-D932-6E9C-310583F40330}"/>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419889599"/>
      </p:ext>
    </p:extLst>
  </p:cSld>
  <p:clrMapOvr>
    <a:masterClrMapping/>
  </p:clrMapOvr>
  <p:transition spd="med">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E15F-EEBF-14F2-1718-D211351268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ECC00D-F259-3EB6-A81A-801E3CA99B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C15E92-6B05-67E6-0787-01E856D157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6488E3-DD54-5019-02E3-0CA95A8877A4}"/>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FE19C1F1-CD3C-8985-0266-B7568FD9B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1DBDF8-2199-2252-B215-B723491B1D5E}"/>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785103827"/>
      </p:ext>
    </p:extLst>
  </p:cSld>
  <p:clrMapOvr>
    <a:masterClrMapping/>
  </p:clrMapOvr>
  <p:transition spd="med">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595B928C-0A3E-41EA-88AB-BC1213B27F1C}" type="datetimeFigureOut">
              <a:rPr lang="en-US" smtClean="0"/>
              <a:t>2/4/2023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FB552-92DD-4C4F-0422-67F5218400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138576-5061-E1AC-2CF3-2BA2235A0A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54E272-9CF1-C1BE-06F3-302E0AF2B4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A5A5EB-E4B9-00F2-650D-40065ABC64EC}"/>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F19011CD-6E77-BBF4-CF21-38CFF191E8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9957CC-C9D8-165D-CE78-4F54F0D7461C}"/>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852644196"/>
      </p:ext>
    </p:extLst>
  </p:cSld>
  <p:clrMapOvr>
    <a:masterClrMapping/>
  </p:clrMapOvr>
  <p:transition spd="med">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AEB3F-A01A-DB6B-BCF7-1971973D1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DE4281-8481-DB64-36DA-22B716B455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C2BC0C-E0D6-E29D-1145-9B135848D208}"/>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7EB7C384-BA33-D42B-CEF4-741E1BCE6E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B3A408-A93E-F25C-C5AF-66397EB9A82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604188307"/>
      </p:ext>
    </p:extLst>
  </p:cSld>
  <p:clrMapOvr>
    <a:masterClrMapping/>
  </p:clrMapOvr>
  <p:transition spd="med">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11EA68-1F45-5074-79C6-4FA9882D5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829A1A8-E7DB-6F34-B56A-A53F5D223A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D9CA05-25BE-03DD-9729-4F875A256AC6}"/>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5C3A613C-1319-36B0-141A-3995D5D684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A01BE-ECCA-6858-B0F6-1707BCE3D82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259306745"/>
      </p:ext>
    </p:extLst>
  </p:cSld>
  <p:clrMapOvr>
    <a:masterClrMapping/>
  </p:clrMapOvr>
  <p:transition spd="med">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C8B1-E06D-65D1-55C9-496A31362C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F6672E-6886-FD9B-708A-DA58FA5424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227993-5500-0D70-F756-1B3DD1791D3F}"/>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C73EDAF7-D7DB-94F2-9511-0BD25DD54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4C3294-4BFB-58D5-CE95-B8E19D735E44}"/>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491918130"/>
      </p:ext>
    </p:extLst>
  </p:cSld>
  <p:clrMapOvr>
    <a:masterClrMapping/>
  </p:clrMapOvr>
  <p:transition spd="med">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07AAE-A07A-5582-D2EC-36EDB0CA62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291691-9D05-EAA2-BFF8-B098490621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6BF980-A640-07AD-2CE9-1B54CCF3D16B}"/>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9890C91B-3E0D-8DE4-B8BA-93B486636F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E66EC-3541-6FFB-1C58-3DC159E403D6}"/>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33388528"/>
      </p:ext>
    </p:extLst>
  </p:cSld>
  <p:clrMapOvr>
    <a:masterClrMapping/>
  </p:clrMapOvr>
  <p:transition spd="med">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902E8-1CAD-E2B3-70E1-D10D894843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1589A0-5D1E-0464-6829-5D0756B5E0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9B6E9B-3594-43B5-4B71-A07F042E75B3}"/>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D35F1D7E-C72A-A734-2A97-C9A1470CC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1673C1-17F2-A041-CB09-DCA79C03DE1C}"/>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501000251"/>
      </p:ext>
    </p:extLst>
  </p:cSld>
  <p:clrMapOvr>
    <a:masterClrMapping/>
  </p:clrMapOvr>
  <p:transition spd="med">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B8A16-E312-6B2F-0CF8-81F11C6FB1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796649-A273-D1E1-203F-C8484EFCA9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961059-0104-FFDC-FE8E-FC98E1D071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B3C06E-5FAF-4FA1-D103-6EB47508B2B9}"/>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414EA202-EDB2-54D9-7577-7C420A443C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5096E-8453-C854-C995-658F3D38F8A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55654427"/>
      </p:ext>
    </p:extLst>
  </p:cSld>
  <p:clrMapOvr>
    <a:masterClrMapping/>
  </p:clrMapOvr>
  <p:transition spd="med">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367D-A26F-FBAF-F0DC-3D5A587E49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A5A979-C514-F868-CC84-339B6DF5BA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FFA3E2-9145-488A-FF87-6BCAB7B70B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D21000-8109-70B8-B0A2-6272B61BDD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328C7F-FDB4-A638-1139-F2152D89B4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E00DE1-A290-6DB3-CF8F-D4ABF5D5776A}"/>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a:extLst>
              <a:ext uri="{FF2B5EF4-FFF2-40B4-BE49-F238E27FC236}">
                <a16:creationId xmlns:a16="http://schemas.microsoft.com/office/drawing/2014/main" id="{885C27D2-D94F-4883-F3B8-CD8E1A7BAC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01A0AC-2D8D-2744-A742-D6007C176208}"/>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28468083"/>
      </p:ext>
    </p:extLst>
  </p:cSld>
  <p:clrMapOvr>
    <a:masterClrMapping/>
  </p:clrMapOvr>
  <p:transition spd="med">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8F2AF-DCC2-E967-8357-6BBF8C5FB9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2C2CD-F865-6618-3AEC-6ECEE56EABF4}"/>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3">
            <a:extLst>
              <a:ext uri="{FF2B5EF4-FFF2-40B4-BE49-F238E27FC236}">
                <a16:creationId xmlns:a16="http://schemas.microsoft.com/office/drawing/2014/main" id="{58C7ABA4-1001-8147-48C7-4C492FFD53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00C05A-4336-7925-AD8C-D10F39F7E7BB}"/>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055874350"/>
      </p:ext>
    </p:extLst>
  </p:cSld>
  <p:clrMapOvr>
    <a:masterClrMapping/>
  </p:clrMapOvr>
  <p:transition spd="med">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BE34B1-2993-D48C-6437-10D8B9CA5A5C}"/>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3" name="Footer Placeholder 2">
            <a:extLst>
              <a:ext uri="{FF2B5EF4-FFF2-40B4-BE49-F238E27FC236}">
                <a16:creationId xmlns:a16="http://schemas.microsoft.com/office/drawing/2014/main" id="{22034C32-CB24-C1E1-C365-E8AC1A9365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73FB22-A86B-D932-6E9C-310583F40330}"/>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419889599"/>
      </p:ext>
    </p:extLst>
  </p:cSld>
  <p:clrMapOvr>
    <a:masterClrMapping/>
  </p:clrMapOvr>
  <p:transition spd="med">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8D8CD756-21BB-445A-8B06-F59A98D318B1}" type="datetimeFigureOut">
              <a:rPr lang="en-US" smtClean="0"/>
              <a:t>2/4/2023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E15F-EEBF-14F2-1718-D211351268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ECC00D-F259-3EB6-A81A-801E3CA99B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C15E92-6B05-67E6-0787-01E856D157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6488E3-DD54-5019-02E3-0CA95A8877A4}"/>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FE19C1F1-CD3C-8985-0266-B7568FD9BB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1DBDF8-2199-2252-B215-B723491B1D5E}"/>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785103827"/>
      </p:ext>
    </p:extLst>
  </p:cSld>
  <p:clrMapOvr>
    <a:masterClrMapping/>
  </p:clrMapOvr>
  <p:transition spd="med">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FB552-92DD-4C4F-0422-67F5218400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138576-5061-E1AC-2CF3-2BA2235A0A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54E272-9CF1-C1BE-06F3-302E0AF2B4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A5A5EB-E4B9-00F2-650D-40065ABC64EC}"/>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a:extLst>
              <a:ext uri="{FF2B5EF4-FFF2-40B4-BE49-F238E27FC236}">
                <a16:creationId xmlns:a16="http://schemas.microsoft.com/office/drawing/2014/main" id="{F19011CD-6E77-BBF4-CF21-38CFF191E8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9957CC-C9D8-165D-CE78-4F54F0D7461C}"/>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852644196"/>
      </p:ext>
    </p:extLst>
  </p:cSld>
  <p:clrMapOvr>
    <a:masterClrMapping/>
  </p:clrMapOvr>
  <p:transition spd="med">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AEB3F-A01A-DB6B-BCF7-1971973D1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DE4281-8481-DB64-36DA-22B716B455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C2BC0C-E0D6-E29D-1145-9B135848D208}"/>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7EB7C384-BA33-D42B-CEF4-741E1BCE6E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B3A408-A93E-F25C-C5AF-66397EB9A82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604188307"/>
      </p:ext>
    </p:extLst>
  </p:cSld>
  <p:clrMapOvr>
    <a:masterClrMapping/>
  </p:clrMapOvr>
  <p:transition spd="med">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11EA68-1F45-5074-79C6-4FA9882D5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829A1A8-E7DB-6F34-B56A-A53F5D223A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D9CA05-25BE-03DD-9729-4F875A256AC6}"/>
              </a:ext>
            </a:extLst>
          </p:cNvPr>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5C3A613C-1319-36B0-141A-3995D5D684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A01BE-ECCA-6858-B0F6-1707BCE3D82A}"/>
              </a:ext>
            </a:extLst>
          </p:cNvPr>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259306745"/>
      </p:ext>
    </p:extLst>
  </p:cSld>
  <p:clrMapOvr>
    <a:masterClrMapping/>
  </p:clrMapOvr>
  <p:transition spd="med">
    <p:push dir="u"/>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a:xfrm>
            <a:off x="1451579" y="329307"/>
            <a:ext cx="5626774" cy="309201"/>
          </a:xfrm>
        </p:spPr>
        <p:txBody>
          <a:bodyPr/>
          <a:lstStyle/>
          <a:p>
            <a:endParaRPr lang="en-US"/>
          </a:p>
        </p:txBody>
      </p:sp>
      <p:sp>
        <p:nvSpPr>
          <p:cNvPr id="6" name="Slide Number Placeholder 5"/>
          <p:cNvSpPr>
            <a:spLocks noGrp="1"/>
          </p:cNvSpPr>
          <p:nvPr>
            <p:ph type="sldNum" sz="quarter" idx="12"/>
          </p:nvPr>
        </p:nvSpPr>
        <p:spPr>
          <a:xfrm>
            <a:off x="476834" y="798973"/>
            <a:ext cx="811019" cy="503578"/>
          </a:xfrm>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843277661"/>
      </p:ext>
    </p:extLst>
  </p:cSld>
  <p:clrMapOvr>
    <a:masterClrMapping/>
  </p:clrMapOvr>
  <p:transition spd="med">
    <p:push dir="u"/>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800472348"/>
      </p:ext>
    </p:extLst>
  </p:cSld>
  <p:clrMapOvr>
    <a:masterClrMapping/>
  </p:clrMapOvr>
  <p:transition spd="med">
    <p:push dir="u"/>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220258369"/>
      </p:ext>
    </p:extLst>
  </p:cSld>
  <p:clrMapOvr>
    <a:masterClrMapping/>
  </p:clrMapOvr>
  <p:transition spd="med">
    <p:push dir="u"/>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593943353"/>
      </p:ext>
    </p:extLst>
  </p:cSld>
  <p:clrMapOvr>
    <a:masterClrMapping/>
  </p:clrMapOvr>
  <p:transition spd="med">
    <p:push dir="u"/>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755527516"/>
      </p:ext>
    </p:extLst>
  </p:cSld>
  <p:clrMapOvr>
    <a:masterClrMapping/>
  </p:clrMapOvr>
  <p:transition spd="med">
    <p:push dir="u"/>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637506417"/>
      </p:ext>
    </p:extLst>
  </p:cSld>
  <p:clrMapOvr>
    <a:masterClrMapping/>
  </p:clrMapOvr>
  <p:transition spd="med">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4F4743A9-BEED-4556-87C4-A14FDEC1D23D}" type="datetimeFigureOut">
              <a:rPr lang="en-US" smtClean="0"/>
              <a:t>2/4/2023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C43D63-E4E6-4362-AD62-05163DBD4A9C}" type="datetimeFigureOut">
              <a:rPr lang="en-US" smtClean="0"/>
              <a:t>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208796990"/>
      </p:ext>
    </p:extLst>
  </p:cSld>
  <p:clrMapOvr>
    <a:masterClrMapping/>
  </p:clrMapOvr>
  <p:transition spd="med">
    <p:push dir="u"/>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66592710"/>
      </p:ext>
    </p:extLst>
  </p:cSld>
  <p:clrMapOvr>
    <a:masterClrMapping/>
  </p:clrMapOvr>
  <p:transition spd="med">
    <p:push dir="u"/>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a:lvl1pPr>
          </a:lstStyle>
          <a:p>
            <a:pPr lvl="0" algn="ctr"/>
            <a:r>
              <a:rPr lang="en-US"/>
              <a:t>Click icon to add picture</a:t>
            </a:r>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048224199"/>
      </p:ext>
    </p:extLst>
  </p:cSld>
  <p:clrMapOvr>
    <a:masterClrMapping/>
  </p:clrMapOvr>
  <p:transition spd="med">
    <p:push dir="u"/>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339870525"/>
      </p:ext>
    </p:extLst>
  </p:cSld>
  <p:clrMapOvr>
    <a:masterClrMapping/>
  </p:clrMapOvr>
  <p:transition spd="med">
    <p:push dir="u"/>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55720889"/>
      </p:ext>
    </p:extLst>
  </p:cSld>
  <p:clrMapOvr>
    <a:masterClrMapping/>
  </p:clrMapOvr>
  <p:transition spd="med">
    <p:push dir="u"/>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8" name="Date Placeholder 7"/>
          <p:cNvSpPr>
            <a:spLocks noGrp="1"/>
          </p:cNvSpPr>
          <p:nvPr>
            <p:ph type="dt" sz="half" idx="10"/>
          </p:nvPr>
        </p:nvSpPr>
        <p:spPr/>
        <p:txBody>
          <a:bodyPr/>
          <a:lstStyle/>
          <a:p>
            <a:fld id="{87C43D63-E4E6-4362-AD62-05163DBD4A9C}" type="datetimeFigureOut">
              <a:rPr lang="en-US" smtClean="0"/>
              <a:t>2/4/2023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93248A4-3E0C-41D6-B5A7-31FFB5A4028C}" type="slidenum">
              <a:rPr lang="en-US" smtClean="0"/>
              <a:t>‹#›</a:t>
            </a:fld>
            <a:endParaRPr lang="en-US"/>
          </a:p>
        </p:txBody>
      </p:sp>
      <p:sp>
        <p:nvSpPr>
          <p:cNvPr id="11" name="Rectangle 10"/>
          <p:cNvSpPr/>
          <p:nvPr/>
        </p:nvSpPr>
        <p:spPr>
          <a:xfrm>
            <a:off x="11292840" y="0"/>
            <a:ext cx="91440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3495782645"/>
      </p:ext>
    </p:extLst>
  </p:cSld>
  <p:clrMapOvr>
    <a:overrideClrMapping bg1="dk1" tx1="lt1" bg2="dk2" tx2="lt2" accent1="accent1" accent2="accent2" accent3="accent3" accent4="accent4" accent5="accent5" accent6="accent6" hlink="hlink" folHlink="folHlink"/>
  </p:clrMapOvr>
  <p:transition spd="med">
    <p:push dir="u"/>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011057169"/>
      </p:ext>
    </p:extLst>
  </p:cSld>
  <p:clrMapOvr>
    <a:masterClrMapping/>
  </p:clrMapOvr>
  <p:transition spd="med">
    <p:push dir="u"/>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
        <p:nvSpPr>
          <p:cNvPr id="8" name="Rectangle 7"/>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1715300394"/>
      </p:ext>
    </p:extLst>
  </p:cSld>
  <p:clrMapOvr>
    <a:masterClrMapping/>
  </p:clrMapOvr>
  <p:transition spd="med">
    <p:push dir="u"/>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110809069"/>
      </p:ext>
    </p:extLst>
  </p:cSld>
  <p:clrMapOvr>
    <a:masterClrMapping/>
  </p:clrMapOvr>
  <p:transition spd="med">
    <p:push dir="u"/>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21606"/>
            <a:ext cx="4480560" cy="731520"/>
          </a:xfrm>
        </p:spPr>
        <p:txBody>
          <a:bodyPr anchor="b">
            <a:normAutofit/>
          </a:bodyPr>
          <a:lstStyle>
            <a:lvl1pPr marL="0" indent="0">
              <a:spcBef>
                <a:spcPct val="0"/>
              </a:spcBef>
              <a:buNone/>
              <a:defRPr sz="2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3"/>
          </p:nvPr>
        </p:nvSpPr>
        <p:spPr>
          <a:xfrm>
            <a:off x="6126480" y="1721606"/>
            <a:ext cx="4480560" cy="731520"/>
          </a:xfrm>
        </p:spPr>
        <p:txBody>
          <a:bodyPr anchor="b">
            <a:normAutofit/>
          </a:bodyPr>
          <a:lstStyle>
            <a:lvl1pPr marL="0" indent="0">
              <a:lnSpc>
                <a:spcPct val="95000"/>
              </a:lnSpc>
              <a:spcBef>
                <a:spcPct val="0"/>
              </a:spcBef>
              <a:buNone/>
              <a:defRPr lang="en-US" sz="2000" b="0" kern="120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693638984"/>
      </p:ext>
    </p:extLst>
  </p:cSld>
  <p:clrMapOvr>
    <a:masterClrMapping/>
  </p:clrMapOvr>
  <p:transition spd="med">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C69B9857-CC27-4391-8872-D86A1460A58C}" type="datetimeFigureOut">
              <a:rPr lang="en-US" smtClean="0"/>
              <a:t>2/4/2023</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601910126"/>
      </p:ext>
    </p:extLst>
  </p:cSld>
  <p:clrMapOvr>
    <a:masterClrMapping/>
  </p:clrMapOvr>
  <p:transition spd="med">
    <p:push dir="u"/>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C43D63-E4E6-4362-AD62-05163DBD4A9C}" type="datetimeFigureOut">
              <a:rPr lang="en-US" smtClean="0"/>
              <a:t>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082551782"/>
      </p:ext>
    </p:extLst>
  </p:cSld>
  <p:clrMapOvr>
    <a:masterClrMapping/>
  </p:clrMapOvr>
  <p:transition spd="med">
    <p:push dir="u"/>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1"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706428802"/>
      </p:ext>
    </p:extLst>
  </p:cSld>
  <p:clrMapOvr>
    <a:masterClrMapping/>
  </p:clrMapOvr>
  <p:transition spd="med">
    <p:push dir="u"/>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title"/>
          </p:nvPr>
        </p:nvSpPr>
        <p:spPr>
          <a:xfrm>
            <a:off x="914400" y="5257800"/>
            <a:ext cx="9982200" cy="914400"/>
          </a:xfrm>
        </p:spPr>
        <p:txBody>
          <a:bodyPr anchor="b">
            <a:normAutofit/>
          </a:bodyPr>
          <a:lstStyle>
            <a:lvl1pPr>
              <a:defRPr sz="2800" b="1">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a:solidFill>
                  <a:schemeClr val="accent1">
                    <a:lumMod val="20000"/>
                    <a:lumOff val="8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607406910"/>
      </p:ext>
    </p:extLst>
  </p:cSld>
  <p:clrMapOvr>
    <a:masterClrMapping/>
  </p:clrMapOvr>
  <p:transition spd="med">
    <p:push dir="u"/>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672383013"/>
      </p:ext>
    </p:extLst>
  </p:cSld>
  <p:clrMapOvr>
    <a:masterClrMapping/>
  </p:clrMapOvr>
  <p:transition spd="med">
    <p:push dir="u"/>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816945608"/>
      </p:ext>
    </p:extLst>
  </p:cSld>
  <p:clrMapOvr>
    <a:masterClrMapping/>
  </p:clrMapOvr>
  <p:transition spd="med">
    <p:push dir="u"/>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456210226"/>
      </p:ext>
    </p:extLst>
  </p:cSld>
  <p:clrMapOvr>
    <a:masterClrMapping/>
  </p:clrMapOvr>
  <p:transition spd="med">
    <p:push dir="u"/>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664948143"/>
      </p:ext>
    </p:extLst>
  </p:cSld>
  <p:clrMapOvr>
    <a:masterClrMapping/>
  </p:clrMapOvr>
  <p:transition spd="med">
    <p:push dir="u"/>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377882104"/>
      </p:ext>
    </p:extLst>
  </p:cSld>
  <p:clrMapOvr>
    <a:masterClrMapping/>
  </p:clrMapOvr>
  <p:transition spd="med">
    <p:push dir="u"/>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390666381"/>
      </p:ext>
    </p:extLst>
  </p:cSld>
  <p:clrMapOvr>
    <a:masterClrMapping/>
  </p:clrMapOvr>
  <p:transition spd="med">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FB342E6E-DEC4-48D2-9783-1A30A352CF1B}" type="datetimeFigureOut">
              <a:rPr lang="en-US" smtClean="0"/>
              <a:t>2/4/2023</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49736981"/>
      </p:ext>
    </p:extLst>
  </p:cSld>
  <p:clrMapOvr>
    <a:masterClrMapping/>
  </p:clrMapOvr>
  <p:transition spd="med">
    <p:push dir="u"/>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851294003"/>
      </p:ext>
    </p:extLst>
  </p:cSld>
  <p:clrMapOvr>
    <a:masterClrMapping/>
  </p:clrMapOvr>
  <p:transition spd="med">
    <p:push dir="u"/>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534734817"/>
      </p:ext>
    </p:extLst>
  </p:cSld>
  <p:clrMapOvr>
    <a:masterClrMapping/>
  </p:clrMapOvr>
  <p:transition spd="med">
    <p:push dir="u"/>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944701012"/>
      </p:ext>
    </p:extLst>
  </p:cSld>
  <p:clrMapOvr>
    <a:masterClrMapping/>
  </p:clrMapOvr>
  <p:transition spd="med">
    <p:push dir="u"/>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206780757"/>
      </p:ext>
    </p:extLst>
  </p:cSld>
  <p:clrMapOvr>
    <a:masterClrMapping/>
  </p:clrMapOvr>
  <p:transition spd="med">
    <p:push dir="u"/>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780563596"/>
      </p:ext>
    </p:extLst>
  </p:cSld>
  <p:clrMapOvr>
    <a:masterClrMapping/>
  </p:clrMapOvr>
  <p:transition spd="med">
    <p:push dir="u"/>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403648107"/>
      </p:ext>
    </p:extLst>
  </p:cSld>
  <p:clrMapOvr>
    <a:masterClrMapping/>
  </p:clrMapOvr>
  <p:transition spd="med">
    <p:push dir="u"/>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marL="0" algn="r" defTabSz="914400" rtl="0" eaLnBrk="1" latinLnBrk="0" hangingPunct="1">
              <a:defRPr sz="12200" b="0" i="0" kern="1200">
                <a:solidFill>
                  <a:schemeClr val="bg2">
                    <a:lumMod val="40000"/>
                    <a:lumOff val="60000"/>
                  </a:schemeClr>
                </a:solidFill>
                <a:latin typeface="Arial"/>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marL="0" algn="r" defTabSz="914400" rtl="0" eaLnBrk="1" latinLnBrk="0" hangingPunct="1">
              <a:defRPr sz="12200" b="0" i="0" kern="1200">
                <a:solidFill>
                  <a:schemeClr val="bg2">
                    <a:lumMod val="40000"/>
                    <a:lumOff val="60000"/>
                  </a:schemeClr>
                </a:solidFill>
                <a:latin typeface="Arial"/>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t>”</a:t>
            </a:r>
          </a:p>
        </p:txBody>
      </p:sp>
    </p:spTree>
    <p:extLst>
      <p:ext uri="{BB962C8B-B14F-4D97-AF65-F5344CB8AC3E}">
        <p14:creationId xmlns:p14="http://schemas.microsoft.com/office/powerpoint/2010/main" val="2456625615"/>
      </p:ext>
    </p:extLst>
  </p:cSld>
  <p:clrMapOvr>
    <a:masterClrMapping/>
  </p:clrMapOvr>
  <p:transition spd="med">
    <p:push dir="u"/>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096611659"/>
      </p:ext>
    </p:extLst>
  </p:cSld>
  <p:clrMapOvr>
    <a:masterClrMapping/>
  </p:clrMapOvr>
  <p:transition spd="med">
    <p:push dir="u"/>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flipH="1">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07930523"/>
      </p:ext>
    </p:extLst>
  </p:cSld>
  <p:clrMapOvr>
    <a:masterClrMapping/>
  </p:clrMapOvr>
  <p:transition spd="med">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994C4F9C-3DA8-4CA3-8514-6DAEE37405B8}" type="datetimeFigureOut">
              <a:rPr lang="en-US" smtClean="0"/>
              <a:t>2/4/2023</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flipH="1">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4015017846"/>
      </p:ext>
    </p:extLst>
  </p:cSld>
  <p:clrMapOvr>
    <a:masterClrMapping/>
  </p:clrMapOvr>
  <p:transition spd="med">
    <p:push dir="u"/>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92191746"/>
      </p:ext>
    </p:extLst>
  </p:cSld>
  <p:clrMapOvr>
    <a:masterClrMapping/>
  </p:clrMapOvr>
  <p:transition spd="med">
    <p:push dir="u"/>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864502166"/>
      </p:ext>
    </p:extLst>
  </p:cSld>
  <p:clrMapOvr>
    <a:masterClrMapping/>
  </p:clrMapOvr>
  <p:transition spd="med">
    <p:push dir="u"/>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1252313"/>
      </p:ext>
    </p:extLst>
  </p:cSld>
  <p:clrMapOvr>
    <a:masterClrMapping/>
  </p:clrMapOvr>
  <p:transition spd="med">
    <p:push dir="u"/>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320055762"/>
      </p:ext>
    </p:extLst>
  </p:cSld>
  <p:clrMapOvr>
    <a:masterClrMapping/>
  </p:clrMapOvr>
  <p:transition spd="med">
    <p:push dir="u"/>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349316"/>
      </p:ext>
    </p:extLst>
  </p:cSld>
  <p:clrMapOvr>
    <a:masterClrMapping/>
  </p:clrMapOvr>
  <p:transition spd="med">
    <p:push dir="u"/>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987203481"/>
      </p:ext>
    </p:extLst>
  </p:cSld>
  <p:clrMapOvr>
    <a:masterClrMapping/>
  </p:clrMapOvr>
  <p:transition spd="med">
    <p:push dir="u"/>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087239055"/>
      </p:ext>
    </p:extLst>
  </p:cSld>
  <p:clrMapOvr>
    <a:masterClrMapping/>
  </p:clrMapOvr>
  <p:transition spd="med">
    <p:push dir="u"/>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C43D63-E4E6-4362-AD62-05163DBD4A9C}" type="datetimeFigureOut">
              <a:rPr lang="en-US" smtClean="0"/>
              <a:t>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644806535"/>
      </p:ext>
    </p:extLst>
  </p:cSld>
  <p:clrMapOvr>
    <a:masterClrMapping/>
  </p:clrMapOvr>
  <p:transition spd="med">
    <p:push dir="u"/>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7" name="Date Placeholder 6"/>
          <p:cNvSpPr>
            <a:spLocks noGrp="1"/>
          </p:cNvSpPr>
          <p:nvPr>
            <p:ph type="dt" sz="half" idx="10"/>
          </p:nvPr>
        </p:nvSpPr>
        <p:spPr/>
        <p:txBody>
          <a:bodyPr/>
          <a:lstStyle/>
          <a:p>
            <a:fld id="{87C43D63-E4E6-4362-AD62-05163DBD4A9C}" type="datetimeFigureOut">
              <a:rPr lang="en-US" smtClean="0"/>
              <a:t>2/4/2023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079105130"/>
      </p:ext>
    </p:extLst>
  </p:cSld>
  <p:clrMapOvr>
    <a:masterClrMapping/>
  </p:clrMapOvr>
  <p:transition spd="med">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701A261A-D7F7-42A7-A60F-AAD762FC3201}" type="datetimeFigureOut">
              <a:rPr lang="en-US" smtClean="0"/>
              <a:t>2/4/2023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93248A4-3E0C-41D6-B5A7-31FFB5A4028C}" type="slidenum">
              <a:rPr lang="en-US" smtClean="0"/>
              <a:t>‹#›</a:t>
            </a:fld>
            <a:endParaRPr lang="en-US"/>
          </a:p>
        </p:txBody>
      </p:sp>
    </p:spTree>
    <p:extLst>
      <p:ext uri="{BB962C8B-B14F-4D97-AF65-F5344CB8AC3E}">
        <p14:creationId xmlns:p14="http://schemas.microsoft.com/office/powerpoint/2010/main" val="3854889950"/>
      </p:ext>
    </p:extLst>
  </p:cSld>
  <p:clrMapOvr>
    <a:masterClrMapping/>
  </p:clrMapOvr>
  <p:transition spd="med">
    <p:push dir="u"/>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ct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43D63-E4E6-4362-AD62-05163DBD4A9C}" type="datetimeFigureOut">
              <a:rPr lang="en-US" smtClean="0"/>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2256055286"/>
      </p:ext>
    </p:extLst>
  </p:cSld>
  <p:clrMapOvr>
    <a:masterClrMapping/>
  </p:clrMapOvr>
  <p:transition spd="med">
    <p:push dir="u"/>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3004684167"/>
      </p:ext>
    </p:extLst>
  </p:cSld>
  <p:clrMapOvr>
    <a:masterClrMapping/>
  </p:clrMapOvr>
  <p:transition spd="med">
    <p:push dir="u"/>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C43D63-E4E6-4362-AD62-05163DBD4A9C}" type="datetimeFigureOut">
              <a:rPr lang="en-US" smtClean="0"/>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3248A4-3E0C-41D6-B5A7-31FFB5A4028C}" type="slidenum">
              <a:rPr lang="en-US" smtClean="0"/>
              <a:t>‹#›</a:t>
            </a:fld>
            <a:endParaRPr lang="en-US"/>
          </a:p>
        </p:txBody>
      </p:sp>
    </p:spTree>
    <p:extLst>
      <p:ext uri="{BB962C8B-B14F-4D97-AF65-F5344CB8AC3E}">
        <p14:creationId xmlns:p14="http://schemas.microsoft.com/office/powerpoint/2010/main" val="1213344242"/>
      </p:ext>
    </p:extLst>
  </p:cSld>
  <p:clrMapOvr>
    <a:masterClrMapping/>
  </p:clrMapOvr>
  <p:transition spd="med">
    <p:push dir="u"/>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D0E53-ECB2-42FA-5589-5611B87ACA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3395DEE-F2DC-D179-9E56-B805BF7B59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454681-CEE3-FCEB-0A68-774018FD5A33}"/>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6A8A5300-5BBE-9FF9-A5CC-ED14DB5CAE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6111D2-FE2A-738A-6FAD-F3F5C9404175}"/>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3288608772"/>
      </p:ext>
    </p:extLst>
  </p:cSld>
  <p:clrMapOvr>
    <a:masterClrMapping/>
  </p:clrMapOvr>
  <p:transition spd="med">
    <p:push dir="u"/>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E5B05-2492-B4AA-656F-50860E50DB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4F9724-3872-9941-6D05-BF925F8307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909C04-F924-8EA9-8426-08A9904FD573}"/>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6D8BAADE-F85D-E607-5627-8967E0D11C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1797C3-1457-AA65-C3BE-CA96C42F0BEC}"/>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1407517383"/>
      </p:ext>
    </p:extLst>
  </p:cSld>
  <p:clrMapOvr>
    <a:masterClrMapping/>
  </p:clrMapOvr>
  <p:transition spd="med">
    <p:push dir="u"/>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2B741-B49F-1457-5431-28D29718B2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E8B6BB-DCFF-7919-0B09-5EB93C52E5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36863A-8E6A-F17D-A7D0-B5312C555F48}"/>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4C1C4B3B-D61F-7C1E-6317-6B84EF62E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87E8BB-E8B4-7AD6-8725-73C46D5EC661}"/>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4202145301"/>
      </p:ext>
    </p:extLst>
  </p:cSld>
  <p:clrMapOvr>
    <a:masterClrMapping/>
  </p:clrMapOvr>
  <p:transition spd="med">
    <p:push dir="u"/>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90FA6-A743-6F5D-279E-61C6E08F85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EE856B-0074-6FD2-E28F-75FDDE877E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029C1B-6174-1F4D-9074-66CD4C4FA7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279237-D0CD-8EBB-0B26-A4D734EFAD1A}"/>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6" name="Footer Placeholder 5">
            <a:extLst>
              <a:ext uri="{FF2B5EF4-FFF2-40B4-BE49-F238E27FC236}">
                <a16:creationId xmlns:a16="http://schemas.microsoft.com/office/drawing/2014/main" id="{F6207F45-2A84-3212-133E-290222ECA7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D75F92-7F34-336B-9E36-88F935F59D08}"/>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178800461"/>
      </p:ext>
    </p:extLst>
  </p:cSld>
  <p:clrMapOvr>
    <a:masterClrMapping/>
  </p:clrMapOvr>
  <p:transition spd="med">
    <p:push dir="u"/>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074E1-365E-5C78-D201-3002AF8267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FF7DF0-08BD-897F-EDF3-05E3B6EC78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A46D55-74DF-78D5-4783-0C4C31FEBC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120C07-8B78-D3EE-0FE0-133DAA5B47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2ABF50-5A01-74A8-C621-607A49124C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0B9837-4172-1696-FCCC-A49B30939824}"/>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8" name="Footer Placeholder 7">
            <a:extLst>
              <a:ext uri="{FF2B5EF4-FFF2-40B4-BE49-F238E27FC236}">
                <a16:creationId xmlns:a16="http://schemas.microsoft.com/office/drawing/2014/main" id="{88984306-52F6-6A0F-CED6-872F4F0255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5C1F4A-AD0C-0FC7-F74C-9CADB2FA6A89}"/>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40390610"/>
      </p:ext>
    </p:extLst>
  </p:cSld>
  <p:clrMapOvr>
    <a:masterClrMapping/>
  </p:clrMapOvr>
  <p:transition spd="med">
    <p:push dir="u"/>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56B42-D4F9-068E-BA12-AC92C7DC50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FCB531-6496-26C5-B9E8-6EC0500FD96A}"/>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4" name="Footer Placeholder 3">
            <a:extLst>
              <a:ext uri="{FF2B5EF4-FFF2-40B4-BE49-F238E27FC236}">
                <a16:creationId xmlns:a16="http://schemas.microsoft.com/office/drawing/2014/main" id="{C73CD88C-29C8-8A85-8F83-BA6F15EFBE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BF5DE4-9804-425A-C605-7D65A833D2C9}"/>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3994535056"/>
      </p:ext>
    </p:extLst>
  </p:cSld>
  <p:clrMapOvr>
    <a:masterClrMapping/>
  </p:clrMapOvr>
  <p:transition spd="med">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3C8F6A0F-BC32-4C8D-BCAD-F2233B72857D}" type="datetimeFigureOut">
              <a:rPr lang="en-US" smtClean="0"/>
              <a:t>2/4/2023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spd="med">
    <p:push dir="u"/>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33BA04-AD49-26F3-5F07-7566AEF4BC5B}"/>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3" name="Footer Placeholder 2">
            <a:extLst>
              <a:ext uri="{FF2B5EF4-FFF2-40B4-BE49-F238E27FC236}">
                <a16:creationId xmlns:a16="http://schemas.microsoft.com/office/drawing/2014/main" id="{A0509040-97F5-9C23-3C89-62CC1AAAC5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10FD428-238F-DE8A-E9F8-1AC81108D556}"/>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750381041"/>
      </p:ext>
    </p:extLst>
  </p:cSld>
  <p:clrMapOvr>
    <a:masterClrMapping/>
  </p:clrMapOvr>
  <p:transition spd="med">
    <p:push dir="u"/>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6A5A2-220A-BD8B-E0A8-8C61623314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DC7584-9A44-1F7E-4C66-CF29EE8351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F396AC-1CE1-EA51-E4AE-9688B0523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85ED8D-8CB9-09D8-7834-06BF671842D4}"/>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6" name="Footer Placeholder 5">
            <a:extLst>
              <a:ext uri="{FF2B5EF4-FFF2-40B4-BE49-F238E27FC236}">
                <a16:creationId xmlns:a16="http://schemas.microsoft.com/office/drawing/2014/main" id="{619BEFA7-FBB7-3AF3-F392-AF18C22F92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8A140-6EA9-4183-BC13-0F1C8D93EEC3}"/>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2336906497"/>
      </p:ext>
    </p:extLst>
  </p:cSld>
  <p:clrMapOvr>
    <a:masterClrMapping/>
  </p:clrMapOvr>
  <p:transition spd="med">
    <p:push dir="u"/>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2CBE7-E2E7-E16F-468C-7A559CC15A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C991A1-B50B-78E3-F90A-158D0EF655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941E70-A4E8-A268-E9F5-FCB2AEC608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6202ED-31E3-6D95-2532-508600A65DB7}"/>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6" name="Footer Placeholder 5">
            <a:extLst>
              <a:ext uri="{FF2B5EF4-FFF2-40B4-BE49-F238E27FC236}">
                <a16:creationId xmlns:a16="http://schemas.microsoft.com/office/drawing/2014/main" id="{EAA47B0A-C260-A531-4932-663ABB3D06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DCF557-FD57-2CA5-0D55-240B7300F856}"/>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2718906882"/>
      </p:ext>
    </p:extLst>
  </p:cSld>
  <p:clrMapOvr>
    <a:masterClrMapping/>
  </p:clrMapOvr>
  <p:transition spd="med">
    <p:push dir="u"/>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472BD-B1A1-E55F-013F-3B80AFE323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0FECDD-143D-2241-E2D4-60C9EBA3C3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C7A57-8403-118F-233F-D118259D69C3}"/>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345A5990-4CE6-F298-8CCD-B7428D95C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FB7607-9611-E3F6-43C8-55289CF34008}"/>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938750886"/>
      </p:ext>
    </p:extLst>
  </p:cSld>
  <p:clrMapOvr>
    <a:masterClrMapping/>
  </p:clrMapOvr>
  <p:transition spd="med">
    <p:push dir="u"/>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2BA25A-E55D-A695-65FA-9E541F2AEC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57ACAB-DA2B-6513-3F4E-71A77BDBAA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925ECC-0512-9B7B-A6F0-C31B2A96E41B}"/>
              </a:ext>
            </a:extLst>
          </p:cNvPr>
          <p:cNvSpPr>
            <a:spLocks noGrp="1"/>
          </p:cNvSpPr>
          <p:nvPr>
            <p:ph type="dt" sz="half" idx="10"/>
          </p:nvPr>
        </p:nvSpPr>
        <p:spPr/>
        <p:txBody>
          <a:body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22CE88D6-52BE-E86C-4813-2BEBFDF611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21088-6FA1-882D-E761-23244DA899C7}"/>
              </a:ext>
            </a:extLst>
          </p:cNvPr>
          <p:cNvSpPr>
            <a:spLocks noGrp="1"/>
          </p:cNvSpPr>
          <p:nvPr>
            <p:ph type="sldNum" sz="quarter" idx="12"/>
          </p:nvPr>
        </p:nvSpPr>
        <p:spPr/>
        <p:txBody>
          <a:bodyPr/>
          <a:lstStyle/>
          <a:p>
            <a:fld id="{E4601696-161E-4988-9FD1-3735790159A2}" type="slidenum">
              <a:rPr lang="en-US" smtClean="0"/>
              <a:t>‹#›</a:t>
            </a:fld>
            <a:endParaRPr lang="en-US"/>
          </a:p>
        </p:txBody>
      </p:sp>
    </p:spTree>
    <p:extLst>
      <p:ext uri="{BB962C8B-B14F-4D97-AF65-F5344CB8AC3E}">
        <p14:creationId xmlns:p14="http://schemas.microsoft.com/office/powerpoint/2010/main" val="1058102506"/>
      </p:ext>
    </p:extLst>
  </p:cSld>
  <p:clrMapOvr>
    <a:masterClrMapping/>
  </p:clrMapOvr>
  <p:transition spd="med">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theme" Target="../theme/theme6.xml"/><Relationship Id="rId3" Type="http://schemas.openxmlformats.org/officeDocument/2006/relationships/slideLayout" Target="../slideLayouts/slideLayout58.xml"/><Relationship Id="rId21" Type="http://schemas.openxmlformats.org/officeDocument/2006/relationships/image" Target="../media/image6.png"/><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20" Type="http://schemas.openxmlformats.org/officeDocument/2006/relationships/image" Target="../media/image5.png"/><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10" Type="http://schemas.openxmlformats.org/officeDocument/2006/relationships/slideLayout" Target="../slideLayouts/slideLayout65.xml"/><Relationship Id="rId19" Type="http://schemas.openxmlformats.org/officeDocument/2006/relationships/image" Target="../media/image4.png"/><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 Id="rId22" Type="http://schemas.openxmlformats.org/officeDocument/2006/relationships/image" Target="../media/image7.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theme" Target="../theme/theme7.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1.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theme" Target="../theme/theme8.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2/4/2023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push dir="u"/>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AB1C51-5D0F-E9DA-D454-DF17C1C9F2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B8292D-8BE8-8112-D5B7-B8A03BB034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830393-9AED-4900-1D07-DA188D95DE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66184033-15DD-E746-76E8-281D63D80B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a:extLst>
              <a:ext uri="{FF2B5EF4-FFF2-40B4-BE49-F238E27FC236}">
                <a16:creationId xmlns:a16="http://schemas.microsoft.com/office/drawing/2014/main" id="{E66391FB-6983-9FA2-2A48-ED9CF19875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spTree>
    <p:extLst>
      <p:ext uri="{BB962C8B-B14F-4D97-AF65-F5344CB8AC3E}">
        <p14:creationId xmlns:p14="http://schemas.microsoft.com/office/powerpoint/2010/main" val="876795661"/>
      </p:ext>
    </p:extLst>
  </p:cSld>
  <p:clrMap bg1="lt1" tx1="dk1" bg2="lt2" tx2="dk2" accent1="accent1" accent2="accent2" accent3="accent3" accent4="accent4" accent5="accent5" accent6="accent6" hlink="hlink" folHlink="folHlink"/>
  <p:sldLayoutIdLst>
    <p:sldLayoutId id="2147483660"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med">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AB1C51-5D0F-E9DA-D454-DF17C1C9F2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B8292D-8BE8-8112-D5B7-B8A03BB034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830393-9AED-4900-1D07-DA188D95DE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a:extLst>
              <a:ext uri="{FF2B5EF4-FFF2-40B4-BE49-F238E27FC236}">
                <a16:creationId xmlns:a16="http://schemas.microsoft.com/office/drawing/2014/main" id="{66184033-15DD-E746-76E8-281D63D80B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a:extLst>
              <a:ext uri="{FF2B5EF4-FFF2-40B4-BE49-F238E27FC236}">
                <a16:creationId xmlns:a16="http://schemas.microsoft.com/office/drawing/2014/main" id="{E66391FB-6983-9FA2-2A48-ED9CF19875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spTree>
    <p:extLst>
      <p:ext uri="{BB962C8B-B14F-4D97-AF65-F5344CB8AC3E}">
        <p14:creationId xmlns:p14="http://schemas.microsoft.com/office/powerpoint/2010/main" val="8767956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spd="med">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defPPr>
              <a:defRPr lang="en-US"/>
            </a:defPPr>
            <a:lvl1pPr marL="0" algn="r"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defPPr>
              <a:defRPr lang="en-US"/>
            </a:defPPr>
            <a:lvl1pPr marL="0" algn="l" defTabSz="914400" rtl="0" eaLnBrk="1" latinLnBrk="0" hangingPunct="1">
              <a:defRPr sz="10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defPPr>
              <a:defRPr lang="en-US"/>
            </a:defPPr>
            <a:lvl1pPr marL="0" algn="r" defTabSz="914400" rtl="0" eaLnBrk="1" latinLnBrk="0" hangingPunct="1">
              <a:defRPr sz="28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pic>
        <p:nvPicPr>
          <p:cNvPr id="10" name="Picture 9"/>
          <p:cNvPicPr>
            <a:picLocks noChangeAspect="1"/>
          </p:cNvPicPr>
          <p:nvPr/>
        </p:nvPicPr>
        <p:blipFill>
          <a:blip r:embed="rId13">
            <a:extLst>
              <a:ext uri="{28A0092B-C50C-407E-A947-70E740481C1C}">
                <a14:useLocalDpi xmlns:a14="http://schemas.microsoft.com/office/drawing/2010/main" val="0"/>
              </a:ext>
            </a:extLst>
          </a:blip>
          <a:srcRect t="1538" b="-1538"/>
          <a:stretch>
            <a:fillRect/>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4896096"/>
      </p:ext>
    </p:extLst>
  </p:cSld>
  <p:clrMap bg1="dk1" tx1="lt1" bg2="dk2" tx2="lt2" accent1="accent1" accent2="accent2" accent3="accent3" accent4="accent4" accent5="accent5" accent6="accent6" hlink="hlink" folHlink="folHlink"/>
  <p:sldLayoutIdLst>
    <p:sldLayoutId id="2147483733"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ransition spd="med">
    <p:push dir="u"/>
  </p:transition>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Tx/>
        <a:buFont typeface="Arial"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Tx/>
        <a:buFont typeface="Arial"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Tx/>
        <a:buFont typeface="Arial"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Tx/>
        <a:buFont typeface="Arial"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Tx/>
        <a:buFont typeface="Arial"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Tx/>
        <a:buFont typeface="Arial"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Tx/>
        <a:buFont typeface="Arial"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Tx/>
        <a:buFont typeface="Arial"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Tx/>
        <a:buFont typeface="Arial"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Placeholder 1"/>
          <p:cNvSpPr>
            <a:spLocks noGrp="1"/>
          </p:cNvSpPr>
          <p:nvPr>
            <p:ph type="title"/>
          </p:nvPr>
        </p:nvSpPr>
        <p:spPr>
          <a:xfrm>
            <a:off x="1261872" y="262393"/>
            <a:ext cx="9692640" cy="1428929"/>
          </a:xfrm>
          <a:prstGeom prst="rect">
            <a:avLst/>
          </a:prstGeom>
        </p:spPr>
        <p:txBody>
          <a:bodyPr vert="horz" lIns="91440" tIns="27432"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defPPr>
              <a:defRPr lang="en-US"/>
            </a:defPPr>
            <a:lvl1pPr marL="0" algn="r" defTabSz="914400" rtl="0" eaLnBrk="1" latinLnBrk="0" hangingPunct="1">
              <a:defRPr sz="1100" b="0" kern="1200">
                <a:solidFill>
                  <a:schemeClr val="tx2">
                    <a:lumMod val="40000"/>
                    <a:lumOff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a:solidFill>
                  <a:schemeClr val="tx2">
                    <a:lumMod val="40000"/>
                    <a:lumOff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defPPr>
              <a:defRPr lang="en-US"/>
            </a:defPPr>
            <a:lvl1pPr marL="0" algn="ctr" defTabSz="914400" rtl="0" eaLnBrk="1" latinLnBrk="0" hangingPunct="1">
              <a:defRPr sz="3600" kern="1200">
                <a:solidFill>
                  <a:schemeClr val="tx2">
                    <a:lumMod val="60000"/>
                    <a:lumOff val="4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spTree>
    <p:extLst>
      <p:ext uri="{BB962C8B-B14F-4D97-AF65-F5344CB8AC3E}">
        <p14:creationId xmlns:p14="http://schemas.microsoft.com/office/powerpoint/2010/main" val="509559721"/>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p:transition spd="med">
    <p:push dir="u"/>
  </p:transition>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a:blip r:embed="rId19">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7" name="Picture 6"/>
          <p:cNvPicPr>
            <a:picLocks noChangeAspect="1"/>
          </p:cNvPicPr>
          <p:nvPr/>
        </p:nvPicPr>
        <p:blipFill>
          <a:blip r:embed="rId20">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pic>
        <p:nvPicPr>
          <p:cNvPr id="9" name="Picture 8"/>
          <p:cNvPicPr>
            <a:picLocks noChangeAspect="1"/>
          </p:cNvPicPr>
          <p:nvPr/>
        </p:nvPicPr>
        <p:blipFill>
          <a:blip r:embed="rId21">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a:blip r:embed="rId22">
            <a:extLst>
              <a:ext uri="{28A0092B-C50C-407E-A947-70E740481C1C}">
                <a14:useLocalDpi xmlns:a14="http://schemas.microsoft.com/office/drawing/2010/main" val="0"/>
              </a:ext>
            </a:extLst>
          </a:blip>
          <a:srcRect b="23320"/>
          <a:stretch>
            <a:fillRect/>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defPPr>
              <a:defRPr lang="en-US"/>
            </a:defPPr>
            <a:lvl1pPr marL="0" algn="ctr" defTabSz="914400" rtl="0" eaLnBrk="1" latinLnBrk="0" hangingPunct="1">
              <a:defRPr sz="2800" b="0" i="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spTree>
    <p:extLst>
      <p:ext uri="{BB962C8B-B14F-4D97-AF65-F5344CB8AC3E}">
        <p14:creationId xmlns:p14="http://schemas.microsoft.com/office/powerpoint/2010/main" val="1806994709"/>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ransition spd="med">
    <p:push dir="u"/>
  </p:transition>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ct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7C43D63-E4E6-4362-AD62-05163DBD4A9C}" type="datetimeFigureOut">
              <a:rPr lang="en-US" smtClean="0"/>
              <a:t>2/4/2023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defPPr>
              <a:defRPr lang="en-US"/>
            </a:defPPr>
            <a:lvl1pPr marL="0" algn="ctr" defTabSz="914400" rtl="0" eaLnBrk="1" latinLnBrk="0" hangingPunct="1">
              <a:defRPr sz="900" kern="1200" cap="all"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93248A4-3E0C-41D6-B5A7-31FFB5A4028C}"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38984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ransition spd="med">
    <p:push dir="u"/>
  </p:transition>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Tx/>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F8CC8C-4E23-3ECF-D11C-BAD670C4C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699278-D2FF-1305-7DA9-BB78FE135D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141370-B1C5-A50D-9BDC-59EE662A92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3B15FAB-2637-4C2B-88A0-68C150894E55}" type="datetimeFigureOut">
              <a:rPr lang="en-US" smtClean="0"/>
              <a:t>2/4/2023</a:t>
            </a:fld>
            <a:endParaRPr lang="en-US"/>
          </a:p>
        </p:txBody>
      </p:sp>
      <p:sp>
        <p:nvSpPr>
          <p:cNvPr id="5" name="Footer Placeholder 4">
            <a:extLst>
              <a:ext uri="{FF2B5EF4-FFF2-40B4-BE49-F238E27FC236}">
                <a16:creationId xmlns:a16="http://schemas.microsoft.com/office/drawing/2014/main" id="{4112E03B-3D77-32E1-8A41-63336EEC86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a:extLst>
              <a:ext uri="{FF2B5EF4-FFF2-40B4-BE49-F238E27FC236}">
                <a16:creationId xmlns:a16="http://schemas.microsoft.com/office/drawing/2014/main" id="{540DB947-90C3-4A4F-BA85-A0C632FC55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4601696-161E-4988-9FD1-3735790159A2}" type="slidenum">
              <a:rPr lang="en-US" smtClean="0"/>
              <a:t>‹#›</a:t>
            </a:fld>
            <a:endParaRPr lang="en-US"/>
          </a:p>
        </p:txBody>
      </p:sp>
    </p:spTree>
    <p:extLst>
      <p:ext uri="{BB962C8B-B14F-4D97-AF65-F5344CB8AC3E}">
        <p14:creationId xmlns:p14="http://schemas.microsoft.com/office/powerpoint/2010/main" val="662385397"/>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ransition spd="med">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85.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8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diagramLayout" Target="../diagrams/layout2.xml"/><Relationship Id="rId7" Type="http://schemas.openxmlformats.org/officeDocument/2006/relationships/image" Target="../media/image20.png"/><Relationship Id="rId2" Type="http://schemas.openxmlformats.org/officeDocument/2006/relationships/diagramData" Target="../diagrams/data2.xml"/><Relationship Id="rId1" Type="http://schemas.openxmlformats.org/officeDocument/2006/relationships/slideLayout" Target="../slideLayouts/slideLayout5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4.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5.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1.jpeg"/><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5.xml"/></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85.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pic>
        <p:nvPicPr>
          <p:cNvPr id="1026" name="Picture 2" descr="Business people discussion advisor working concept - KRTS International">
            <a:extLst>
              <a:ext uri="{FF2B5EF4-FFF2-40B4-BE49-F238E27FC236}">
                <a16:creationId xmlns:a16="http://schemas.microsoft.com/office/drawing/2014/main" id="{28184249-20A3-3FD4-7C28-DF283C8297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297" r="586" b="-1"/>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5" name="TextBox 4">
            <a:extLst>
              <a:ext uri="{FF2B5EF4-FFF2-40B4-BE49-F238E27FC236}">
                <a16:creationId xmlns:a16="http://schemas.microsoft.com/office/drawing/2014/main" id="{CD97E011-012E-FF36-8DCA-A384D4909B38}"/>
              </a:ext>
            </a:extLst>
          </p:cNvPr>
          <p:cNvSpPr txBox="1"/>
          <p:nvPr/>
        </p:nvSpPr>
        <p:spPr>
          <a:xfrm>
            <a:off x="407368" y="404664"/>
            <a:ext cx="3960440" cy="1899912"/>
          </a:xfrm>
          <a:prstGeom prst="rect">
            <a:avLst/>
          </a:prstGeom>
        </p:spPr>
        <p:txBody>
          <a:bodyPr vert="horz" lIns="91440" tIns="45720" rIns="91440" bIns="45720" rtlCol="0" anchor="ctr">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3400" b="1" dirty="0">
                <a:ln>
                  <a:noFill/>
                </a:ln>
                <a:effectLst/>
                <a:uFill>
                  <a:solidFill>
                    <a:srgbClr val="000000"/>
                  </a:solidFill>
                </a:uFill>
                <a:latin typeface="Arial Rounded MT Bold" panose="020F0704030504030204" pitchFamily="34" charset="0"/>
                <a:ea typeface="+mj-ea"/>
                <a:cs typeface="+mj-cs"/>
              </a:rPr>
              <a:t>Business and Society: Contemporary Issues</a:t>
            </a:r>
            <a:endParaRPr lang="en-US" sz="3400" dirty="0">
              <a:latin typeface="Arial Rounded MT Bold" panose="020F0704030504030204" pitchFamily="34" charset="0"/>
              <a:ea typeface="+mj-ea"/>
              <a:cs typeface="+mj-cs"/>
            </a:endParaRPr>
          </a:p>
        </p:txBody>
      </p:sp>
      <p:sp>
        <p:nvSpPr>
          <p:cNvPr id="6" name="TextBox 5">
            <a:extLst>
              <a:ext uri="{FF2B5EF4-FFF2-40B4-BE49-F238E27FC236}">
                <a16:creationId xmlns:a16="http://schemas.microsoft.com/office/drawing/2014/main" id="{AEF4BD32-E287-15C6-5E7C-AF700C874BFA}"/>
              </a:ext>
            </a:extLst>
          </p:cNvPr>
          <p:cNvSpPr txBox="1"/>
          <p:nvPr/>
        </p:nvSpPr>
        <p:spPr>
          <a:xfrm>
            <a:off x="119336" y="2710574"/>
            <a:ext cx="3822189" cy="3742762"/>
          </a:xfrm>
          <a:prstGeom prst="rect">
            <a:avLst/>
          </a:prstGeom>
        </p:spPr>
        <p:txBody>
          <a:bodyPr vert="horz" lIns="91440" tIns="45720" rIns="91440" bIns="4572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US" sz="2000" dirty="0"/>
              <a:t>Done By:</a:t>
            </a:r>
          </a:p>
          <a:p>
            <a:pPr marL="285750" indent="-228600">
              <a:lnSpc>
                <a:spcPct val="90000"/>
              </a:lnSpc>
              <a:spcAft>
                <a:spcPts val="600"/>
              </a:spcAft>
              <a:buFont typeface="Arial" pitchFamily="34" charset="0"/>
              <a:buChar char="•"/>
            </a:pPr>
            <a:r>
              <a:rPr lang="en-US" sz="2000" dirty="0"/>
              <a:t>Upadhyay Rishi </a:t>
            </a:r>
            <a:r>
              <a:rPr lang="en-US" sz="2000" dirty="0" err="1"/>
              <a:t>Piyushkumar</a:t>
            </a:r>
            <a:r>
              <a:rPr lang="en-US" sz="2000" dirty="0"/>
              <a:t> (IIT2022013)</a:t>
            </a:r>
          </a:p>
          <a:p>
            <a:pPr marL="285750" indent="-228600">
              <a:lnSpc>
                <a:spcPct val="90000"/>
              </a:lnSpc>
              <a:spcAft>
                <a:spcPts val="600"/>
              </a:spcAft>
              <a:buFont typeface="Arial" pitchFamily="34" charset="0"/>
              <a:buChar char="•"/>
            </a:pPr>
            <a:r>
              <a:rPr lang="en-US" sz="2000" dirty="0"/>
              <a:t>Vatsal Ashvinbhai Bhuva (IIT2022004)</a:t>
            </a:r>
          </a:p>
          <a:p>
            <a:pPr marL="285750" indent="-228600">
              <a:lnSpc>
                <a:spcPct val="90000"/>
              </a:lnSpc>
              <a:spcAft>
                <a:spcPts val="600"/>
              </a:spcAft>
              <a:buFont typeface="Arial" pitchFamily="34" charset="0"/>
              <a:buChar char="•"/>
            </a:pPr>
            <a:r>
              <a:rPr lang="en-US" sz="2000" dirty="0"/>
              <a:t>Shashank Shashidhar (IIT2022008)</a:t>
            </a:r>
          </a:p>
          <a:p>
            <a:pPr marL="285750" indent="-228600">
              <a:lnSpc>
                <a:spcPct val="90000"/>
              </a:lnSpc>
              <a:spcAft>
                <a:spcPts val="600"/>
              </a:spcAft>
              <a:buFont typeface="Arial" pitchFamily="34" charset="0"/>
              <a:buChar char="•"/>
            </a:pPr>
            <a:r>
              <a:rPr lang="en-US" sz="2000" dirty="0"/>
              <a:t>Chaudhari Nijval Maheshkumar (IIT2022033)</a:t>
            </a:r>
          </a:p>
          <a:p>
            <a:pPr marL="285750" indent="-228600">
              <a:lnSpc>
                <a:spcPct val="90000"/>
              </a:lnSpc>
              <a:spcAft>
                <a:spcPts val="600"/>
              </a:spcAft>
              <a:buFont typeface="Arial" pitchFamily="34" charset="0"/>
              <a:buChar char="•"/>
            </a:pPr>
            <a:r>
              <a:rPr lang="en-US" sz="2000" dirty="0"/>
              <a:t>Sugam Sareen (IIT2022002)</a:t>
            </a:r>
          </a:p>
        </p:txBody>
      </p:sp>
    </p:spTree>
    <p:extLst>
      <p:ext uri="{BB962C8B-B14F-4D97-AF65-F5344CB8AC3E}">
        <p14:creationId xmlns:p14="http://schemas.microsoft.com/office/powerpoint/2010/main" val="707559501"/>
      </p:ext>
    </p:extLst>
  </p:cSld>
  <p:clrMapOvr>
    <a:masterClrMapping/>
  </p:clrMapOvr>
  <p:transition spd="med">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all office building looking up">
            <a:extLst>
              <a:ext uri="{FF2B5EF4-FFF2-40B4-BE49-F238E27FC236}">
                <a16:creationId xmlns:a16="http://schemas.microsoft.com/office/drawing/2014/main" id="{3641A8A0-9223-3601-2A78-2ABF95486C6E}"/>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a14:imgEffect>
                  </a14:imgLayer>
                </a14:imgProps>
              </a:ext>
            </a:extLst>
          </a:blip>
          <a:srcRect l="3297" r="3291" b="-1"/>
          <a:stretch/>
        </p:blipFill>
        <p:spPr>
          <a:xfrm>
            <a:off x="1"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055750-9A82-701A-A300-A95A95B157D4}"/>
              </a:ext>
            </a:extLst>
          </p:cNvPr>
          <p:cNvSpPr>
            <a:spLocks noGrp="1"/>
          </p:cNvSpPr>
          <p:nvPr>
            <p:ph type="title"/>
          </p:nvPr>
        </p:nvSpPr>
        <p:spPr>
          <a:xfrm>
            <a:off x="6744072" y="365125"/>
            <a:ext cx="4609727" cy="1899912"/>
          </a:xfrm>
        </p:spPr>
        <p:txBody>
          <a:bodyPr>
            <a:normAutofit/>
          </a:bodyPr>
          <a:lstStyle/>
          <a:p>
            <a:r>
              <a:rPr lang="en-US" sz="5400" dirty="0"/>
              <a:t>FUTURE SCOPE</a:t>
            </a:r>
          </a:p>
        </p:txBody>
      </p:sp>
      <p:sp>
        <p:nvSpPr>
          <p:cNvPr id="3" name="Content Placeholder 2">
            <a:extLst>
              <a:ext uri="{FF2B5EF4-FFF2-40B4-BE49-F238E27FC236}">
                <a16:creationId xmlns:a16="http://schemas.microsoft.com/office/drawing/2014/main" id="{43084116-1D20-C6BB-8EDD-C83730A5EBBF}"/>
              </a:ext>
            </a:extLst>
          </p:cNvPr>
          <p:cNvSpPr>
            <a:spLocks noGrp="1"/>
          </p:cNvSpPr>
          <p:nvPr>
            <p:ph idx="1"/>
          </p:nvPr>
        </p:nvSpPr>
        <p:spPr>
          <a:xfrm>
            <a:off x="6600056" y="1988840"/>
            <a:ext cx="4753743" cy="4188123"/>
          </a:xfrm>
        </p:spPr>
        <p:txBody>
          <a:bodyPr>
            <a:normAutofit/>
          </a:bodyPr>
          <a:lstStyle/>
          <a:p>
            <a:r>
              <a:rPr lang="en-US" sz="1600" dirty="0">
                <a:effectLst/>
                <a:latin typeface="Times New Roman" panose="02020603050405020304" pitchFamily="18" charset="0"/>
                <a:ea typeface="Arial Unicode MS"/>
              </a:rPr>
              <a:t>The topic of "business and society: contemporary issues" is an ever-evolving and dynamic field, some potential area of research in this field include: </a:t>
            </a:r>
          </a:p>
          <a:p>
            <a:r>
              <a:rPr lang="en-US" sz="1600" b="1" dirty="0">
                <a:effectLst/>
                <a:latin typeface="Times New Roman" panose="02020603050405020304" pitchFamily="18" charset="0"/>
                <a:ea typeface="Arial Unicode MS"/>
              </a:rPr>
              <a:t>The evolution and future of corporate social responsibility (CSR): </a:t>
            </a:r>
            <a:r>
              <a:rPr lang="en-US" sz="1600" dirty="0">
                <a:effectLst/>
                <a:latin typeface="Times New Roman" panose="02020603050405020304" pitchFamily="18" charset="0"/>
                <a:ea typeface="Arial Unicode MS"/>
              </a:rPr>
              <a:t>it is very much possible that concept and practice of CSR will evolve as well</a:t>
            </a:r>
          </a:p>
          <a:p>
            <a:r>
              <a:rPr lang="en-US" sz="1600" b="1" dirty="0">
                <a:effectLst/>
                <a:latin typeface="Times New Roman" panose="02020603050405020304" pitchFamily="18" charset="0"/>
                <a:ea typeface="Arial Unicode MS"/>
              </a:rPr>
              <a:t>The role of technology in business and society: </a:t>
            </a:r>
            <a:r>
              <a:rPr lang="en-US" sz="1600" dirty="0">
                <a:effectLst/>
                <a:latin typeface="Times New Roman" panose="02020603050405020304" pitchFamily="18" charset="0"/>
                <a:ea typeface="Arial Unicode MS"/>
              </a:rPr>
              <a:t>Technology is having a profound impact on the way that businesses operate and interact with society, and it is likely that this trend will continue in the future.</a:t>
            </a:r>
          </a:p>
          <a:p>
            <a:r>
              <a:rPr lang="en-US" sz="1600" b="1" dirty="0">
                <a:effectLst/>
                <a:latin typeface="Times New Roman" panose="02020603050405020304" pitchFamily="18" charset="0"/>
                <a:ea typeface="Arial Unicode MS"/>
              </a:rPr>
              <a:t>The impact of business on global challenges: </a:t>
            </a:r>
            <a:r>
              <a:rPr lang="en-US" sz="1600" dirty="0">
                <a:effectLst/>
                <a:latin typeface="Times New Roman" panose="02020603050405020304" pitchFamily="18" charset="0"/>
                <a:ea typeface="Arial Unicode MS"/>
              </a:rPr>
              <a:t>Future research could explore how businesses are addressing climate change, poverty and societal inequality, and what more they could do to contribute to positive change.</a:t>
            </a:r>
          </a:p>
          <a:p>
            <a:endParaRPr lang="en-US" sz="1600" dirty="0">
              <a:effectLst/>
              <a:latin typeface="Times New Roman" panose="02020603050405020304" pitchFamily="18" charset="0"/>
              <a:ea typeface="Arial Unicode MS"/>
            </a:endParaRPr>
          </a:p>
          <a:p>
            <a:endParaRPr lang="en-US" sz="1600" b="1" dirty="0"/>
          </a:p>
        </p:txBody>
      </p:sp>
    </p:spTree>
    <p:extLst>
      <p:ext uri="{BB962C8B-B14F-4D97-AF65-F5344CB8AC3E}">
        <p14:creationId xmlns:p14="http://schemas.microsoft.com/office/powerpoint/2010/main" val="3240345429"/>
      </p:ext>
    </p:extLst>
  </p:cSld>
  <p:clrMapOvr>
    <a:masterClrMapping/>
  </p:clrMapOvr>
  <p:transition spd="med">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4" descr="Tall office building looking up">
            <a:extLst>
              <a:ext uri="{FF2B5EF4-FFF2-40B4-BE49-F238E27FC236}">
                <a16:creationId xmlns:a16="http://schemas.microsoft.com/office/drawing/2014/main" id="{F37CFA8A-06B9-3813-4C37-0E5FBE9F64DB}"/>
              </a:ext>
            </a:extLst>
          </p:cNvPr>
          <p:cNvPicPr>
            <a:picLocks noChangeAspect="1"/>
          </p:cNvPicPr>
          <p:nvPr/>
        </p:nvPicPr>
        <p:blipFill rotWithShape="1">
          <a:blip r:embed="rId2"/>
          <a:srcRect l="3297" r="3291" b="-1"/>
          <a:stretch/>
        </p:blipFill>
        <p:spPr>
          <a:xfrm>
            <a:off x="1" y="10"/>
            <a:ext cx="9669642" cy="6857990"/>
          </a:xfrm>
          <a:prstGeom prst="rect">
            <a:avLst/>
          </a:prstGeom>
        </p:spPr>
      </p:pic>
      <p:sp>
        <p:nvSpPr>
          <p:cNvPr id="26" name="Rectangle 2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C0AB9B-C32A-2BA1-158A-8597B34DB978}"/>
              </a:ext>
            </a:extLst>
          </p:cNvPr>
          <p:cNvSpPr>
            <a:spLocks noGrp="1"/>
          </p:cNvSpPr>
          <p:nvPr>
            <p:ph type="title"/>
          </p:nvPr>
        </p:nvSpPr>
        <p:spPr>
          <a:xfrm>
            <a:off x="7531610" y="365125"/>
            <a:ext cx="3822189" cy="1899912"/>
          </a:xfrm>
        </p:spPr>
        <p:txBody>
          <a:bodyPr>
            <a:normAutofit/>
          </a:bodyPr>
          <a:lstStyle/>
          <a:p>
            <a:r>
              <a:rPr lang="en-US" sz="4000"/>
              <a:t>FUTURE SCOPE (CONTD.)</a:t>
            </a:r>
          </a:p>
        </p:txBody>
      </p:sp>
      <p:sp>
        <p:nvSpPr>
          <p:cNvPr id="3" name="Content Placeholder 2">
            <a:extLst>
              <a:ext uri="{FF2B5EF4-FFF2-40B4-BE49-F238E27FC236}">
                <a16:creationId xmlns:a16="http://schemas.microsoft.com/office/drawing/2014/main" id="{9E821DD1-3C45-86EC-76D0-80BFA137A774}"/>
              </a:ext>
            </a:extLst>
          </p:cNvPr>
          <p:cNvSpPr>
            <a:spLocks noGrp="1"/>
          </p:cNvSpPr>
          <p:nvPr>
            <p:ph idx="1"/>
          </p:nvPr>
        </p:nvSpPr>
        <p:spPr>
          <a:xfrm>
            <a:off x="7531610" y="2434201"/>
            <a:ext cx="3822189" cy="3742762"/>
          </a:xfrm>
        </p:spPr>
        <p:txBody>
          <a:bodyPr>
            <a:normAutofit/>
          </a:bodyPr>
          <a:lstStyle/>
          <a:p>
            <a:r>
              <a:rPr lang="en-US" sz="1700" b="1" dirty="0">
                <a:effectLst/>
                <a:latin typeface="Times New Roman" panose="02020603050405020304" pitchFamily="18" charset="0"/>
                <a:ea typeface="Arial Unicode MS"/>
              </a:rPr>
              <a:t>The relationship between business and government- </a:t>
            </a:r>
            <a:r>
              <a:rPr lang="en-US" sz="1700" dirty="0">
                <a:effectLst/>
                <a:latin typeface="Times New Roman" panose="02020603050405020304" pitchFamily="18" charset="0"/>
                <a:ea typeface="Arial Unicode MS"/>
              </a:rPr>
              <a:t>Future research could explore how business and government can collaborate to create a more sustainable and responsible future</a:t>
            </a:r>
          </a:p>
          <a:p>
            <a:r>
              <a:rPr lang="en-US" sz="1700" b="1" dirty="0">
                <a:effectLst/>
                <a:latin typeface="Times New Roman" panose="02020603050405020304" pitchFamily="18" charset="0"/>
                <a:ea typeface="Arial Unicode MS"/>
              </a:rPr>
              <a:t>The role of consumers in shaping business and society- </a:t>
            </a:r>
            <a:r>
              <a:rPr lang="en-US" sz="1700" dirty="0">
                <a:effectLst/>
                <a:latin typeface="Times New Roman" panose="02020603050405020304" pitchFamily="18" charset="0"/>
                <a:ea typeface="Arial Unicode MS"/>
              </a:rPr>
              <a:t>Future research could explore how consumers are influencing the business and society landscape, and what more they could do to drive positive change.</a:t>
            </a:r>
          </a:p>
          <a:p>
            <a:pPr marL="0" indent="0">
              <a:buNone/>
            </a:pPr>
            <a:endParaRPr lang="en-US" sz="1700" b="1" dirty="0"/>
          </a:p>
        </p:txBody>
      </p:sp>
    </p:spTree>
    <p:extLst>
      <p:ext uri="{BB962C8B-B14F-4D97-AF65-F5344CB8AC3E}">
        <p14:creationId xmlns:p14="http://schemas.microsoft.com/office/powerpoint/2010/main" val="2654726388"/>
      </p:ext>
    </p:extLst>
  </p:cSld>
  <p:clrMapOvr>
    <a:masterClrMapping/>
  </p:clrMapOvr>
  <p:transition spd="med">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58EC8D-68D1-4138-B719-BE00C78AD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129284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entury Schoolbook" panose="02040604050505020304"/>
                <a:ea typeface="+mn-ea"/>
                <a:cs typeface="+mn-cs"/>
              </a:defRPr>
            </a:lvl1pPr>
            <a:lvl2pPr marL="457200" algn="l" defTabSz="914400" rtl="0" eaLnBrk="1" latinLnBrk="0" hangingPunct="1">
              <a:defRPr sz="1800" kern="1200">
                <a:solidFill>
                  <a:srgbClr val="FFFFFF"/>
                </a:solidFill>
                <a:latin typeface="Century Schoolbook" panose="02040604050505020304"/>
                <a:ea typeface="+mn-ea"/>
                <a:cs typeface="+mn-cs"/>
              </a:defRPr>
            </a:lvl2pPr>
            <a:lvl3pPr marL="914400" algn="l" defTabSz="914400" rtl="0" eaLnBrk="1" latinLnBrk="0" hangingPunct="1">
              <a:defRPr sz="1800" kern="1200">
                <a:solidFill>
                  <a:srgbClr val="FFFFFF"/>
                </a:solidFill>
                <a:latin typeface="Century Schoolbook" panose="02040604050505020304"/>
                <a:ea typeface="+mn-ea"/>
                <a:cs typeface="+mn-cs"/>
              </a:defRPr>
            </a:lvl3pPr>
            <a:lvl4pPr marL="1371600" algn="l" defTabSz="914400" rtl="0" eaLnBrk="1" latinLnBrk="0" hangingPunct="1">
              <a:defRPr sz="1800" kern="1200">
                <a:solidFill>
                  <a:srgbClr val="FFFFFF"/>
                </a:solidFill>
                <a:latin typeface="Century Schoolbook" panose="02040604050505020304"/>
                <a:ea typeface="+mn-ea"/>
                <a:cs typeface="+mn-cs"/>
              </a:defRPr>
            </a:lvl4pPr>
            <a:lvl5pPr marL="1828800" algn="l" defTabSz="914400" rtl="0" eaLnBrk="1" latinLnBrk="0" hangingPunct="1">
              <a:defRPr sz="1800" kern="1200">
                <a:solidFill>
                  <a:srgbClr val="FFFFFF"/>
                </a:solidFill>
                <a:latin typeface="Century Schoolbook" panose="02040604050505020304"/>
                <a:ea typeface="+mn-ea"/>
                <a:cs typeface="+mn-cs"/>
              </a:defRPr>
            </a:lvl5pPr>
            <a:lvl6pPr marL="2286000" algn="l" defTabSz="914400" rtl="0" eaLnBrk="1" latinLnBrk="0" hangingPunct="1">
              <a:defRPr sz="1800" kern="1200">
                <a:solidFill>
                  <a:srgbClr val="FFFFFF"/>
                </a:solidFill>
                <a:latin typeface="Century Schoolbook" panose="02040604050505020304"/>
                <a:ea typeface="+mn-ea"/>
                <a:cs typeface="+mn-cs"/>
              </a:defRPr>
            </a:lvl6pPr>
            <a:lvl7pPr marL="2743200" algn="l" defTabSz="914400" rtl="0" eaLnBrk="1" latinLnBrk="0" hangingPunct="1">
              <a:defRPr sz="1800" kern="1200">
                <a:solidFill>
                  <a:srgbClr val="FFFFFF"/>
                </a:solidFill>
                <a:latin typeface="Century Schoolbook" panose="02040604050505020304"/>
                <a:ea typeface="+mn-ea"/>
                <a:cs typeface="+mn-cs"/>
              </a:defRPr>
            </a:lvl7pPr>
            <a:lvl8pPr marL="3200400" algn="l" defTabSz="914400" rtl="0" eaLnBrk="1" latinLnBrk="0" hangingPunct="1">
              <a:defRPr sz="1800" kern="1200">
                <a:solidFill>
                  <a:srgbClr val="FFFFFF"/>
                </a:solidFill>
                <a:latin typeface="Century Schoolbook" panose="02040604050505020304"/>
                <a:ea typeface="+mn-ea"/>
                <a:cs typeface="+mn-cs"/>
              </a:defRPr>
            </a:lvl8pPr>
            <a:lvl9pPr marL="3657600" algn="l" defTabSz="914400" rtl="0" eaLnBrk="1" latinLnBrk="0" hangingPunct="1">
              <a:defRPr sz="1800" kern="1200">
                <a:solidFill>
                  <a:srgbClr val="FFFFFF"/>
                </a:solidFill>
                <a:latin typeface="Century Schoolbook" panose="02040604050505020304"/>
                <a:ea typeface="+mn-ea"/>
                <a:cs typeface="+mn-cs"/>
              </a:defRPr>
            </a:lvl9pPr>
          </a:lstStyle>
          <a:p>
            <a:pPr algn="ctr"/>
            <a:endParaRPr lang="en-US"/>
          </a:p>
        </p:txBody>
      </p:sp>
      <p:sp>
        <p:nvSpPr>
          <p:cNvPr id="10" name="Rectangle 9">
            <a:extLst>
              <a:ext uri="{FF2B5EF4-FFF2-40B4-BE49-F238E27FC236}">
                <a16:creationId xmlns:a16="http://schemas.microsoft.com/office/drawing/2014/main" id="{514579E4-5B5F-42C9-B08F-A904C81B1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811"/>
            <a:ext cx="2556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entury Schoolbook" panose="02040604050505020304"/>
                <a:ea typeface="+mn-ea"/>
                <a:cs typeface="+mn-cs"/>
              </a:defRPr>
            </a:lvl1pPr>
            <a:lvl2pPr marL="457200" algn="l" defTabSz="914400" rtl="0" eaLnBrk="1" latinLnBrk="0" hangingPunct="1">
              <a:defRPr sz="1800" kern="1200">
                <a:solidFill>
                  <a:srgbClr val="FFFFFF"/>
                </a:solidFill>
                <a:latin typeface="Century Schoolbook" panose="02040604050505020304"/>
                <a:ea typeface="+mn-ea"/>
                <a:cs typeface="+mn-cs"/>
              </a:defRPr>
            </a:lvl2pPr>
            <a:lvl3pPr marL="914400" algn="l" defTabSz="914400" rtl="0" eaLnBrk="1" latinLnBrk="0" hangingPunct="1">
              <a:defRPr sz="1800" kern="1200">
                <a:solidFill>
                  <a:srgbClr val="FFFFFF"/>
                </a:solidFill>
                <a:latin typeface="Century Schoolbook" panose="02040604050505020304"/>
                <a:ea typeface="+mn-ea"/>
                <a:cs typeface="+mn-cs"/>
              </a:defRPr>
            </a:lvl3pPr>
            <a:lvl4pPr marL="1371600" algn="l" defTabSz="914400" rtl="0" eaLnBrk="1" latinLnBrk="0" hangingPunct="1">
              <a:defRPr sz="1800" kern="1200">
                <a:solidFill>
                  <a:srgbClr val="FFFFFF"/>
                </a:solidFill>
                <a:latin typeface="Century Schoolbook" panose="02040604050505020304"/>
                <a:ea typeface="+mn-ea"/>
                <a:cs typeface="+mn-cs"/>
              </a:defRPr>
            </a:lvl4pPr>
            <a:lvl5pPr marL="1828800" algn="l" defTabSz="914400" rtl="0" eaLnBrk="1" latinLnBrk="0" hangingPunct="1">
              <a:defRPr sz="1800" kern="1200">
                <a:solidFill>
                  <a:srgbClr val="FFFFFF"/>
                </a:solidFill>
                <a:latin typeface="Century Schoolbook" panose="02040604050505020304"/>
                <a:ea typeface="+mn-ea"/>
                <a:cs typeface="+mn-cs"/>
              </a:defRPr>
            </a:lvl5pPr>
            <a:lvl6pPr marL="2286000" algn="l" defTabSz="914400" rtl="0" eaLnBrk="1" latinLnBrk="0" hangingPunct="1">
              <a:defRPr sz="1800" kern="1200">
                <a:solidFill>
                  <a:srgbClr val="FFFFFF"/>
                </a:solidFill>
                <a:latin typeface="Century Schoolbook" panose="02040604050505020304"/>
                <a:ea typeface="+mn-ea"/>
                <a:cs typeface="+mn-cs"/>
              </a:defRPr>
            </a:lvl6pPr>
            <a:lvl7pPr marL="2743200" algn="l" defTabSz="914400" rtl="0" eaLnBrk="1" latinLnBrk="0" hangingPunct="1">
              <a:defRPr sz="1800" kern="1200">
                <a:solidFill>
                  <a:srgbClr val="FFFFFF"/>
                </a:solidFill>
                <a:latin typeface="Century Schoolbook" panose="02040604050505020304"/>
                <a:ea typeface="+mn-ea"/>
                <a:cs typeface="+mn-cs"/>
              </a:defRPr>
            </a:lvl7pPr>
            <a:lvl8pPr marL="3200400" algn="l" defTabSz="914400" rtl="0" eaLnBrk="1" latinLnBrk="0" hangingPunct="1">
              <a:defRPr sz="1800" kern="1200">
                <a:solidFill>
                  <a:srgbClr val="FFFFFF"/>
                </a:solidFill>
                <a:latin typeface="Century Schoolbook" panose="02040604050505020304"/>
                <a:ea typeface="+mn-ea"/>
                <a:cs typeface="+mn-cs"/>
              </a:defRPr>
            </a:lvl8pPr>
            <a:lvl9pPr marL="3657600" algn="l" defTabSz="914400" rtl="0" eaLnBrk="1" latinLnBrk="0" hangingPunct="1">
              <a:defRPr sz="1800" kern="1200">
                <a:solidFill>
                  <a:srgbClr val="FFFFFF"/>
                </a:solidFill>
                <a:latin typeface="Century Schoolbook" panose="02040604050505020304"/>
                <a:ea typeface="+mn-ea"/>
                <a:cs typeface="+mn-cs"/>
              </a:defRPr>
            </a:lvl9pPr>
          </a:lstStyle>
          <a:p>
            <a:pPr algn="ctr"/>
            <a:endParaRPr lang="en-US"/>
          </a:p>
        </p:txBody>
      </p:sp>
      <p:sp>
        <p:nvSpPr>
          <p:cNvPr id="2" name="Title 1">
            <a:extLst>
              <a:ext uri="{FF2B5EF4-FFF2-40B4-BE49-F238E27FC236}">
                <a16:creationId xmlns:a16="http://schemas.microsoft.com/office/drawing/2014/main" id="{D977ED7A-DC67-36C7-9088-8D45EDF5D1C1}"/>
              </a:ext>
            </a:extLst>
          </p:cNvPr>
          <p:cNvSpPr>
            <a:spLocks noGrp="1"/>
          </p:cNvSpPr>
          <p:nvPr>
            <p:ph type="title"/>
          </p:nvPr>
        </p:nvSpPr>
        <p:spPr>
          <a:xfrm rot="16200000">
            <a:off x="-1752112" y="2365655"/>
            <a:ext cx="5054601" cy="1955108"/>
          </a:xfrm>
        </p:spPr>
        <p:txBody>
          <a:bodyPr anchor="b">
            <a:normAutofit/>
          </a:bodyPr>
          <a:lstStyle/>
          <a:p>
            <a:pPr algn="ctr"/>
            <a:r>
              <a:rPr lang="en-US" sz="5400" err="1">
                <a:solidFill>
                  <a:srgbClr val="FFFFFF"/>
                </a:solidFill>
              </a:rPr>
              <a:t>Limiataions</a:t>
            </a:r>
            <a:endParaRPr lang="en-US" sz="5400">
              <a:solidFill>
                <a:srgbClr val="FFFFFF"/>
              </a:solidFill>
            </a:endParaRPr>
          </a:p>
        </p:txBody>
      </p:sp>
      <p:sp>
        <p:nvSpPr>
          <p:cNvPr id="3" name="Content Placeholder 2">
            <a:extLst>
              <a:ext uri="{FF2B5EF4-FFF2-40B4-BE49-F238E27FC236}">
                <a16:creationId xmlns:a16="http://schemas.microsoft.com/office/drawing/2014/main" id="{B51A3FD9-1865-E4D9-F11F-A651611F1976}"/>
              </a:ext>
            </a:extLst>
          </p:cNvPr>
          <p:cNvSpPr>
            <a:spLocks noGrp="1"/>
          </p:cNvSpPr>
          <p:nvPr>
            <p:ph idx="1"/>
          </p:nvPr>
        </p:nvSpPr>
        <p:spPr>
          <a:xfrm>
            <a:off x="3102654" y="965199"/>
            <a:ext cx="6670520" cy="5207002"/>
          </a:xfrm>
          <a:noFill/>
        </p:spPr>
        <p:txBody>
          <a:bodyPr anchor="t">
            <a:normAutofit/>
          </a:bodyPr>
          <a:lstStyle/>
          <a:p>
            <a:pPr marL="0" indent="0">
              <a:buNone/>
            </a:pPr>
            <a:r>
              <a:rPr lang="en-US"/>
              <a:t>Like any other research paper, ours is subject to certain limitations as well.</a:t>
            </a:r>
          </a:p>
          <a:p>
            <a:pPr marL="514350" indent="-514350">
              <a:buAutoNum type="arabicParenR"/>
            </a:pPr>
            <a:r>
              <a:rPr lang="en-US"/>
              <a:t>Generalizability of findings – The findings and recommendations of this term paper are based on a sample of data and case studies and may not be generalizable to other situations or contexts.</a:t>
            </a:r>
          </a:p>
          <a:p>
            <a:pPr marL="514350" indent="-514350">
              <a:buAutoNum type="arabicParenR"/>
            </a:pPr>
            <a:r>
              <a:rPr lang="en-US"/>
              <a:t>Data availability and quality - Some data sources may not be up-to-date, which could impact the accuracy of the findings and conclusions.</a:t>
            </a:r>
          </a:p>
          <a:p>
            <a:pPr marL="514350" indent="-514350">
              <a:buAutoNum type="arabicParenR"/>
            </a:pPr>
            <a:r>
              <a:rPr lang="en-US"/>
              <a:t>Time and resource constraints – This term paper was written within a limited time and with limited resources, which may have limited the depth and breadth of the research and analysis that could be conducted.</a:t>
            </a:r>
          </a:p>
        </p:txBody>
      </p:sp>
    </p:spTree>
    <p:extLst>
      <p:ext uri="{BB962C8B-B14F-4D97-AF65-F5344CB8AC3E}">
        <p14:creationId xmlns:p14="http://schemas.microsoft.com/office/powerpoint/2010/main" val="1761224315"/>
      </p:ext>
    </p:extLst>
  </p:cSld>
  <p:clrMapOvr>
    <a:overrideClrMapping bg1="dk1" tx1="lt1" bg2="dk2" tx2="lt2" accent1="accent1" accent2="accent2" accent3="accent3" accent4="accent4" accent5="accent5" accent6="accent6" hlink="hlink" folHlink="folHlink"/>
  </p:clrMapOvr>
  <p:transition spd="med">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BE6F9A3-300E-47F5-B41C-C8C5E758D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4294967293">
            <a:schemeClr val="dk2"/>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entury Gothic" panose="020B0502020202020204"/>
                <a:ea typeface="+mn-ea"/>
                <a:cs typeface="+mn-cs"/>
              </a:defRPr>
            </a:lvl1pPr>
            <a:lvl2pPr marL="457200" algn="l" defTabSz="914400" rtl="0" eaLnBrk="1" latinLnBrk="0" hangingPunct="1">
              <a:defRPr sz="1800" kern="1200">
                <a:solidFill>
                  <a:srgbClr val="FFFFFF"/>
                </a:solidFill>
                <a:latin typeface="Century Gothic" panose="020B0502020202020204"/>
                <a:ea typeface="+mn-ea"/>
                <a:cs typeface="+mn-cs"/>
              </a:defRPr>
            </a:lvl2pPr>
            <a:lvl3pPr marL="914400" algn="l" defTabSz="914400" rtl="0" eaLnBrk="1" latinLnBrk="0" hangingPunct="1">
              <a:defRPr sz="1800" kern="1200">
                <a:solidFill>
                  <a:srgbClr val="FFFFFF"/>
                </a:solidFill>
                <a:latin typeface="Century Gothic" panose="020B0502020202020204"/>
                <a:ea typeface="+mn-ea"/>
                <a:cs typeface="+mn-cs"/>
              </a:defRPr>
            </a:lvl3pPr>
            <a:lvl4pPr marL="1371600" algn="l" defTabSz="914400" rtl="0" eaLnBrk="1" latinLnBrk="0" hangingPunct="1">
              <a:defRPr sz="1800" kern="1200">
                <a:solidFill>
                  <a:srgbClr val="FFFFFF"/>
                </a:solidFill>
                <a:latin typeface="Century Gothic" panose="020B0502020202020204"/>
                <a:ea typeface="+mn-ea"/>
                <a:cs typeface="+mn-cs"/>
              </a:defRPr>
            </a:lvl4pPr>
            <a:lvl5pPr marL="1828800" algn="l" defTabSz="914400" rtl="0" eaLnBrk="1" latinLnBrk="0" hangingPunct="1">
              <a:defRPr sz="1800" kern="1200">
                <a:solidFill>
                  <a:srgbClr val="FFFFFF"/>
                </a:solidFill>
                <a:latin typeface="Century Gothic" panose="020B0502020202020204"/>
                <a:ea typeface="+mn-ea"/>
                <a:cs typeface="+mn-cs"/>
              </a:defRPr>
            </a:lvl5pPr>
            <a:lvl6pPr marL="2286000" algn="l" defTabSz="914400" rtl="0" eaLnBrk="1" latinLnBrk="0" hangingPunct="1">
              <a:defRPr sz="1800" kern="1200">
                <a:solidFill>
                  <a:srgbClr val="FFFFFF"/>
                </a:solidFill>
                <a:latin typeface="Century Gothic" panose="020B0502020202020204"/>
                <a:ea typeface="+mn-ea"/>
                <a:cs typeface="+mn-cs"/>
              </a:defRPr>
            </a:lvl6pPr>
            <a:lvl7pPr marL="2743200" algn="l" defTabSz="914400" rtl="0" eaLnBrk="1" latinLnBrk="0" hangingPunct="1">
              <a:defRPr sz="1800" kern="1200">
                <a:solidFill>
                  <a:srgbClr val="FFFFFF"/>
                </a:solidFill>
                <a:latin typeface="Century Gothic" panose="020B0502020202020204"/>
                <a:ea typeface="+mn-ea"/>
                <a:cs typeface="+mn-cs"/>
              </a:defRPr>
            </a:lvl7pPr>
            <a:lvl8pPr marL="3200400" algn="l" defTabSz="914400" rtl="0" eaLnBrk="1" latinLnBrk="0" hangingPunct="1">
              <a:defRPr sz="1800" kern="1200">
                <a:solidFill>
                  <a:srgbClr val="FFFFFF"/>
                </a:solidFill>
                <a:latin typeface="Century Gothic" panose="020B0502020202020204"/>
                <a:ea typeface="+mn-ea"/>
                <a:cs typeface="+mn-cs"/>
              </a:defRPr>
            </a:lvl8pPr>
            <a:lvl9pPr marL="3657600" algn="l" defTabSz="914400" rtl="0" eaLnBrk="1" latinLnBrk="0" hangingPunct="1">
              <a:defRPr sz="1800" kern="1200">
                <a:solidFill>
                  <a:srgbClr val="FFFFFF"/>
                </a:solidFill>
                <a:latin typeface="Century Gothic" panose="020B0502020202020204"/>
                <a:ea typeface="+mn-ea"/>
                <a:cs typeface="+mn-cs"/>
              </a:defRPr>
            </a:lvl9pPr>
          </a:lstStyle>
          <a:p>
            <a:pPr algn="ctr"/>
            <a:endParaRPr lang="en-US"/>
          </a:p>
        </p:txBody>
      </p:sp>
      <p:sp>
        <p:nvSpPr>
          <p:cNvPr id="2" name="Title 1">
            <a:extLst>
              <a:ext uri="{FF2B5EF4-FFF2-40B4-BE49-F238E27FC236}">
                <a16:creationId xmlns:a16="http://schemas.microsoft.com/office/drawing/2014/main" id="{45F258D5-E4A4-0775-BF51-09A5B8A46B46}"/>
              </a:ext>
            </a:extLst>
          </p:cNvPr>
          <p:cNvSpPr>
            <a:spLocks noGrp="1"/>
          </p:cNvSpPr>
          <p:nvPr>
            <p:ph type="title"/>
          </p:nvPr>
        </p:nvSpPr>
        <p:spPr>
          <a:xfrm>
            <a:off x="781446" y="1156996"/>
            <a:ext cx="3615294" cy="1833845"/>
          </a:xfrm>
        </p:spPr>
        <p:txBody>
          <a:bodyPr anchor="ctr">
            <a:normAutofit/>
          </a:bodyPr>
          <a:lstStyle/>
          <a:p>
            <a:r>
              <a:rPr lang="en-US">
                <a:solidFill>
                  <a:srgbClr val="F2F2F2"/>
                </a:solidFill>
              </a:rPr>
              <a:t>References</a:t>
            </a:r>
          </a:p>
        </p:txBody>
      </p:sp>
      <p:sp>
        <p:nvSpPr>
          <p:cNvPr id="11" name="Rectangle 10">
            <a:extLst>
              <a:ext uri="{FF2B5EF4-FFF2-40B4-BE49-F238E27FC236}">
                <a16:creationId xmlns:a16="http://schemas.microsoft.com/office/drawing/2014/main" id="{61B4701B-39FE-43B8-86AA-D6B8789C2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entury Gothic" panose="020B0502020202020204"/>
                <a:ea typeface="+mn-ea"/>
                <a:cs typeface="+mn-cs"/>
              </a:defRPr>
            </a:lvl1pPr>
            <a:lvl2pPr marL="457200" algn="l" defTabSz="914400" rtl="0" eaLnBrk="1" latinLnBrk="0" hangingPunct="1">
              <a:defRPr sz="1800" kern="1200">
                <a:solidFill>
                  <a:srgbClr val="FFFFFF"/>
                </a:solidFill>
                <a:latin typeface="Century Gothic" panose="020B0502020202020204"/>
                <a:ea typeface="+mn-ea"/>
                <a:cs typeface="+mn-cs"/>
              </a:defRPr>
            </a:lvl2pPr>
            <a:lvl3pPr marL="914400" algn="l" defTabSz="914400" rtl="0" eaLnBrk="1" latinLnBrk="0" hangingPunct="1">
              <a:defRPr sz="1800" kern="1200">
                <a:solidFill>
                  <a:srgbClr val="FFFFFF"/>
                </a:solidFill>
                <a:latin typeface="Century Gothic" panose="020B0502020202020204"/>
                <a:ea typeface="+mn-ea"/>
                <a:cs typeface="+mn-cs"/>
              </a:defRPr>
            </a:lvl3pPr>
            <a:lvl4pPr marL="1371600" algn="l" defTabSz="914400" rtl="0" eaLnBrk="1" latinLnBrk="0" hangingPunct="1">
              <a:defRPr sz="1800" kern="1200">
                <a:solidFill>
                  <a:srgbClr val="FFFFFF"/>
                </a:solidFill>
                <a:latin typeface="Century Gothic" panose="020B0502020202020204"/>
                <a:ea typeface="+mn-ea"/>
                <a:cs typeface="+mn-cs"/>
              </a:defRPr>
            </a:lvl4pPr>
            <a:lvl5pPr marL="1828800" algn="l" defTabSz="914400" rtl="0" eaLnBrk="1" latinLnBrk="0" hangingPunct="1">
              <a:defRPr sz="1800" kern="1200">
                <a:solidFill>
                  <a:srgbClr val="FFFFFF"/>
                </a:solidFill>
                <a:latin typeface="Century Gothic" panose="020B0502020202020204"/>
                <a:ea typeface="+mn-ea"/>
                <a:cs typeface="+mn-cs"/>
              </a:defRPr>
            </a:lvl5pPr>
            <a:lvl6pPr marL="2286000" algn="l" defTabSz="914400" rtl="0" eaLnBrk="1" latinLnBrk="0" hangingPunct="1">
              <a:defRPr sz="1800" kern="1200">
                <a:solidFill>
                  <a:srgbClr val="FFFFFF"/>
                </a:solidFill>
                <a:latin typeface="Century Gothic" panose="020B0502020202020204"/>
                <a:ea typeface="+mn-ea"/>
                <a:cs typeface="+mn-cs"/>
              </a:defRPr>
            </a:lvl6pPr>
            <a:lvl7pPr marL="2743200" algn="l" defTabSz="914400" rtl="0" eaLnBrk="1" latinLnBrk="0" hangingPunct="1">
              <a:defRPr sz="1800" kern="1200">
                <a:solidFill>
                  <a:srgbClr val="FFFFFF"/>
                </a:solidFill>
                <a:latin typeface="Century Gothic" panose="020B0502020202020204"/>
                <a:ea typeface="+mn-ea"/>
                <a:cs typeface="+mn-cs"/>
              </a:defRPr>
            </a:lvl7pPr>
            <a:lvl8pPr marL="3200400" algn="l" defTabSz="914400" rtl="0" eaLnBrk="1" latinLnBrk="0" hangingPunct="1">
              <a:defRPr sz="1800" kern="1200">
                <a:solidFill>
                  <a:srgbClr val="FFFFFF"/>
                </a:solidFill>
                <a:latin typeface="Century Gothic" panose="020B0502020202020204"/>
                <a:ea typeface="+mn-ea"/>
                <a:cs typeface="+mn-cs"/>
              </a:defRPr>
            </a:lvl8pPr>
            <a:lvl9pPr marL="3657600" algn="l" defTabSz="914400" rtl="0" eaLnBrk="1" latinLnBrk="0" hangingPunct="1">
              <a:defRPr sz="1800" kern="1200">
                <a:solidFill>
                  <a:srgbClr val="FFFFFF"/>
                </a:solidFill>
                <a:latin typeface="Century Gothic" panose="020B0502020202020204"/>
                <a:ea typeface="+mn-ea"/>
                <a:cs typeface="+mn-cs"/>
              </a:defRPr>
            </a:lvl9pPr>
          </a:lstStyle>
          <a:p>
            <a:pPr algn="ctr"/>
            <a:endParaRPr lang="en-US"/>
          </a:p>
        </p:txBody>
      </p:sp>
      <p:sp useBgFill="1">
        <p:nvSpPr>
          <p:cNvPr id="13" name="Rounded Rectangle 9">
            <a:extLst>
              <a:ext uri="{FF2B5EF4-FFF2-40B4-BE49-F238E27FC236}">
                <a16:creationId xmlns:a16="http://schemas.microsoft.com/office/drawing/2014/main" id="{E9A7EF13-49FA-4355-971A-34B065F35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ln w="12700" cap="sq">
            <a:solidFill>
              <a:schemeClr val="bg1">
                <a:lumMod val="75000"/>
              </a:schemeClr>
            </a:solidFill>
            <a:miter lim="800000"/>
          </a:ln>
          <a:effectLst>
            <a:outerShdw blurRad="63500" dist="25400" dir="5400000" algn="tl" rotWithShape="0">
              <a:srgbClr val="000000">
                <a:alpha val="3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entury Gothic" panose="020B0502020202020204"/>
                <a:ea typeface="+mn-ea"/>
                <a:cs typeface="+mn-cs"/>
              </a:defRPr>
            </a:lvl1pPr>
            <a:lvl2pPr marL="457200" algn="l" defTabSz="914400" rtl="0" eaLnBrk="1" latinLnBrk="0" hangingPunct="1">
              <a:defRPr sz="1800" kern="1200">
                <a:solidFill>
                  <a:srgbClr val="FFFFFF"/>
                </a:solidFill>
                <a:latin typeface="Century Gothic" panose="020B0502020202020204"/>
                <a:ea typeface="+mn-ea"/>
                <a:cs typeface="+mn-cs"/>
              </a:defRPr>
            </a:lvl2pPr>
            <a:lvl3pPr marL="914400" algn="l" defTabSz="914400" rtl="0" eaLnBrk="1" latinLnBrk="0" hangingPunct="1">
              <a:defRPr sz="1800" kern="1200">
                <a:solidFill>
                  <a:srgbClr val="FFFFFF"/>
                </a:solidFill>
                <a:latin typeface="Century Gothic" panose="020B0502020202020204"/>
                <a:ea typeface="+mn-ea"/>
                <a:cs typeface="+mn-cs"/>
              </a:defRPr>
            </a:lvl3pPr>
            <a:lvl4pPr marL="1371600" algn="l" defTabSz="914400" rtl="0" eaLnBrk="1" latinLnBrk="0" hangingPunct="1">
              <a:defRPr sz="1800" kern="1200">
                <a:solidFill>
                  <a:srgbClr val="FFFFFF"/>
                </a:solidFill>
                <a:latin typeface="Century Gothic" panose="020B0502020202020204"/>
                <a:ea typeface="+mn-ea"/>
                <a:cs typeface="+mn-cs"/>
              </a:defRPr>
            </a:lvl4pPr>
            <a:lvl5pPr marL="1828800" algn="l" defTabSz="914400" rtl="0" eaLnBrk="1" latinLnBrk="0" hangingPunct="1">
              <a:defRPr sz="1800" kern="1200">
                <a:solidFill>
                  <a:srgbClr val="FFFFFF"/>
                </a:solidFill>
                <a:latin typeface="Century Gothic" panose="020B0502020202020204"/>
                <a:ea typeface="+mn-ea"/>
                <a:cs typeface="+mn-cs"/>
              </a:defRPr>
            </a:lvl5pPr>
            <a:lvl6pPr marL="2286000" algn="l" defTabSz="914400" rtl="0" eaLnBrk="1" latinLnBrk="0" hangingPunct="1">
              <a:defRPr sz="1800" kern="1200">
                <a:solidFill>
                  <a:srgbClr val="FFFFFF"/>
                </a:solidFill>
                <a:latin typeface="Century Gothic" panose="020B0502020202020204"/>
                <a:ea typeface="+mn-ea"/>
                <a:cs typeface="+mn-cs"/>
              </a:defRPr>
            </a:lvl6pPr>
            <a:lvl7pPr marL="2743200" algn="l" defTabSz="914400" rtl="0" eaLnBrk="1" latinLnBrk="0" hangingPunct="1">
              <a:defRPr sz="1800" kern="1200">
                <a:solidFill>
                  <a:srgbClr val="FFFFFF"/>
                </a:solidFill>
                <a:latin typeface="Century Gothic" panose="020B0502020202020204"/>
                <a:ea typeface="+mn-ea"/>
                <a:cs typeface="+mn-cs"/>
              </a:defRPr>
            </a:lvl7pPr>
            <a:lvl8pPr marL="3200400" algn="l" defTabSz="914400" rtl="0" eaLnBrk="1" latinLnBrk="0" hangingPunct="1">
              <a:defRPr sz="1800" kern="1200">
                <a:solidFill>
                  <a:srgbClr val="FFFFFF"/>
                </a:solidFill>
                <a:latin typeface="Century Gothic" panose="020B0502020202020204"/>
                <a:ea typeface="+mn-ea"/>
                <a:cs typeface="+mn-cs"/>
              </a:defRPr>
            </a:lvl8pPr>
            <a:lvl9pPr marL="3657600" algn="l" defTabSz="914400" rtl="0" eaLnBrk="1" latinLnBrk="0" hangingPunct="1">
              <a:defRPr sz="1800" kern="1200">
                <a:solidFill>
                  <a:srgbClr val="FFFFFF"/>
                </a:solidFill>
                <a:latin typeface="Century Gothic" panose="020B0502020202020204"/>
                <a:ea typeface="+mn-ea"/>
                <a:cs typeface="+mn-cs"/>
              </a:defRPr>
            </a:lvl9pPr>
          </a:lstStyle>
          <a:p>
            <a:pPr algn="ctr"/>
            <a:endParaRPr lang="en-US"/>
          </a:p>
        </p:txBody>
      </p:sp>
      <p:sp>
        <p:nvSpPr>
          <p:cNvPr id="15" name="Rectangle 14">
            <a:extLst>
              <a:ext uri="{FF2B5EF4-FFF2-40B4-BE49-F238E27FC236}">
                <a16:creationId xmlns:a16="http://schemas.microsoft.com/office/drawing/2014/main" id="{92CF3C3E-0F7B-4F0C-8EBD-BDD38E9C66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Century Gothic" panose="020B0502020202020204"/>
                <a:ea typeface="+mn-ea"/>
                <a:cs typeface="+mn-cs"/>
              </a:defRPr>
            </a:lvl1pPr>
            <a:lvl2pPr marL="457200" algn="l" defTabSz="914400" rtl="0" eaLnBrk="1" latinLnBrk="0" hangingPunct="1">
              <a:defRPr sz="1800" kern="1200">
                <a:solidFill>
                  <a:srgbClr val="FFFFFF"/>
                </a:solidFill>
                <a:latin typeface="Century Gothic" panose="020B0502020202020204"/>
                <a:ea typeface="+mn-ea"/>
                <a:cs typeface="+mn-cs"/>
              </a:defRPr>
            </a:lvl2pPr>
            <a:lvl3pPr marL="914400" algn="l" defTabSz="914400" rtl="0" eaLnBrk="1" latinLnBrk="0" hangingPunct="1">
              <a:defRPr sz="1800" kern="1200">
                <a:solidFill>
                  <a:srgbClr val="FFFFFF"/>
                </a:solidFill>
                <a:latin typeface="Century Gothic" panose="020B0502020202020204"/>
                <a:ea typeface="+mn-ea"/>
                <a:cs typeface="+mn-cs"/>
              </a:defRPr>
            </a:lvl3pPr>
            <a:lvl4pPr marL="1371600" algn="l" defTabSz="914400" rtl="0" eaLnBrk="1" latinLnBrk="0" hangingPunct="1">
              <a:defRPr sz="1800" kern="1200">
                <a:solidFill>
                  <a:srgbClr val="FFFFFF"/>
                </a:solidFill>
                <a:latin typeface="Century Gothic" panose="020B0502020202020204"/>
                <a:ea typeface="+mn-ea"/>
                <a:cs typeface="+mn-cs"/>
              </a:defRPr>
            </a:lvl4pPr>
            <a:lvl5pPr marL="1828800" algn="l" defTabSz="914400" rtl="0" eaLnBrk="1" latinLnBrk="0" hangingPunct="1">
              <a:defRPr sz="1800" kern="1200">
                <a:solidFill>
                  <a:srgbClr val="FFFFFF"/>
                </a:solidFill>
                <a:latin typeface="Century Gothic" panose="020B0502020202020204"/>
                <a:ea typeface="+mn-ea"/>
                <a:cs typeface="+mn-cs"/>
              </a:defRPr>
            </a:lvl5pPr>
            <a:lvl6pPr marL="2286000" algn="l" defTabSz="914400" rtl="0" eaLnBrk="1" latinLnBrk="0" hangingPunct="1">
              <a:defRPr sz="1800" kern="1200">
                <a:solidFill>
                  <a:srgbClr val="FFFFFF"/>
                </a:solidFill>
                <a:latin typeface="Century Gothic" panose="020B0502020202020204"/>
                <a:ea typeface="+mn-ea"/>
                <a:cs typeface="+mn-cs"/>
              </a:defRPr>
            </a:lvl6pPr>
            <a:lvl7pPr marL="2743200" algn="l" defTabSz="914400" rtl="0" eaLnBrk="1" latinLnBrk="0" hangingPunct="1">
              <a:defRPr sz="1800" kern="1200">
                <a:solidFill>
                  <a:srgbClr val="FFFFFF"/>
                </a:solidFill>
                <a:latin typeface="Century Gothic" panose="020B0502020202020204"/>
                <a:ea typeface="+mn-ea"/>
                <a:cs typeface="+mn-cs"/>
              </a:defRPr>
            </a:lvl7pPr>
            <a:lvl8pPr marL="3200400" algn="l" defTabSz="914400" rtl="0" eaLnBrk="1" latinLnBrk="0" hangingPunct="1">
              <a:defRPr sz="1800" kern="1200">
                <a:solidFill>
                  <a:srgbClr val="FFFFFF"/>
                </a:solidFill>
                <a:latin typeface="Century Gothic" panose="020B0502020202020204"/>
                <a:ea typeface="+mn-ea"/>
                <a:cs typeface="+mn-cs"/>
              </a:defRPr>
            </a:lvl8pPr>
            <a:lvl9pPr marL="3657600" algn="l" defTabSz="914400" rtl="0" eaLnBrk="1" latinLnBrk="0" hangingPunct="1">
              <a:defRPr sz="1800" kern="1200">
                <a:solidFill>
                  <a:srgbClr val="FFFFFF"/>
                </a:solidFill>
                <a:latin typeface="Century Gothic" panose="020B0502020202020204"/>
                <a:ea typeface="+mn-ea"/>
                <a:cs typeface="+mn-cs"/>
              </a:defRPr>
            </a:lvl9pPr>
          </a:lstStyle>
          <a:p>
            <a:endParaRPr/>
          </a:p>
        </p:txBody>
      </p:sp>
      <p:graphicFrame>
        <p:nvGraphicFramePr>
          <p:cNvPr id="5" name="Content Placeholder 2">
            <a:extLst>
              <a:ext uri="{FF2B5EF4-FFF2-40B4-BE49-F238E27FC236}">
                <a16:creationId xmlns:a16="http://schemas.microsoft.com/office/drawing/2014/main" id="{CBBFFF12-38D7-E7B5-A5D2-157E7A67A7EC}"/>
              </a:ext>
            </a:extLst>
          </p:cNvPr>
          <p:cNvGraphicFramePr>
            <a:graphicFrameLocks noGrp="1"/>
          </p:cNvGraphicFramePr>
          <p:nvPr>
            <p:ph idx="1"/>
            <p:extLst>
              <p:ext uri="{D42A27DB-BD31-4B8C-83A1-F6EECF244321}">
                <p14:modId xmlns:p14="http://schemas.microsoft.com/office/powerpoint/2010/main" val="1511880724"/>
              </p:ext>
            </p:extLst>
          </p:nvPr>
        </p:nvGraphicFramePr>
        <p:xfrm>
          <a:off x="5608034" y="1156996"/>
          <a:ext cx="5614987" cy="4773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References">
            <a:extLst>
              <a:ext uri="{FF2B5EF4-FFF2-40B4-BE49-F238E27FC236}">
                <a16:creationId xmlns:a16="http://schemas.microsoft.com/office/drawing/2014/main" id="{2AFD49F8-709F-6FA2-959E-A1F383E2DAC4}"/>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bwMode="auto">
          <a:xfrm>
            <a:off x="365762" y="2723227"/>
            <a:ext cx="3907533" cy="2793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4601620"/>
      </p:ext>
    </p:extLst>
  </p:cSld>
  <p:clrMapOvr>
    <a:overrideClrMapping bg1="lt1" tx1="dk1" bg2="lt2" tx2="dk2" accent1="accent1" accent2="accent2" accent3="accent3" accent4="accent4" accent5="accent5" accent6="accent6" hlink="hlink" folHlink="folHlink"/>
  </p:clrMapOvr>
  <p:transition spd="med">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20EB4-B4EF-146F-42CE-4205B62624F8}"/>
              </a:ext>
            </a:extLst>
          </p:cNvPr>
          <p:cNvSpPr>
            <a:spLocks noGrp="1"/>
          </p:cNvSpPr>
          <p:nvPr>
            <p:ph type="title"/>
          </p:nvPr>
        </p:nvSpPr>
        <p:spPr>
          <a:xfrm>
            <a:off x="1653363" y="365760"/>
            <a:ext cx="9367203" cy="1188720"/>
          </a:xfrm>
        </p:spPr>
        <p:txBody>
          <a:bodyPr>
            <a:normAutofit/>
          </a:bodyPr>
          <a:lstStyle/>
          <a:p>
            <a:r>
              <a:rPr lang="en-US"/>
              <a:t>CONCLUSION</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8">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3" name="Content Placeholder 2">
            <a:extLst>
              <a:ext uri="{FF2B5EF4-FFF2-40B4-BE49-F238E27FC236}">
                <a16:creationId xmlns:a16="http://schemas.microsoft.com/office/drawing/2014/main" id="{EF18C5D8-7B55-9F2F-71BB-C9F7F3A9C172}"/>
              </a:ext>
            </a:extLst>
          </p:cNvPr>
          <p:cNvSpPr>
            <a:spLocks noGrp="1"/>
          </p:cNvSpPr>
          <p:nvPr>
            <p:ph idx="1"/>
          </p:nvPr>
        </p:nvSpPr>
        <p:spPr>
          <a:xfrm>
            <a:off x="882050" y="2564904"/>
            <a:ext cx="11208519" cy="4895772"/>
          </a:xfrm>
        </p:spPr>
        <p:txBody>
          <a:bodyPr anchor="t">
            <a:normAutofit/>
          </a:bodyPr>
          <a:lstStyle/>
          <a:p>
            <a:r>
              <a:rPr lang="en-US" sz="2000" dirty="0">
                <a:latin typeface="Times New Roman" panose="02020603050405020304" pitchFamily="18" charset="0"/>
                <a:ea typeface="Arial Unicode MS"/>
              </a:rPr>
              <a:t>The relationship between business and society is a complex and multifaceted issue that is of critical importance for shaping the future of our world</a:t>
            </a:r>
          </a:p>
          <a:p>
            <a:r>
              <a:rPr lang="en-US" sz="2000" dirty="0">
                <a:effectLst/>
                <a:latin typeface="Times New Roman" panose="02020603050405020304" pitchFamily="18" charset="0"/>
                <a:ea typeface="Arial Unicode MS"/>
              </a:rPr>
              <a:t>The findings of this term paper highlight the importance of businesses taking responsible approach to their interactions with society, and the role that government and consumers can play in driving positive change</a:t>
            </a:r>
            <a:endParaRPr lang="en-US" sz="2400" dirty="0">
              <a:effectLst/>
              <a:latin typeface="Times New Roman" panose="02020603050405020304" pitchFamily="18" charset="0"/>
              <a:ea typeface="Arial Unicode MS"/>
            </a:endParaRPr>
          </a:p>
          <a:p>
            <a:r>
              <a:rPr lang="en-US" sz="1800" dirty="0">
                <a:latin typeface="Times New Roman" panose="02020603050405020304" pitchFamily="18" charset="0"/>
                <a:cs typeface="Times New Roman" panose="02020603050405020304" pitchFamily="18" charset="0"/>
              </a:rPr>
              <a:t>Although this term paper is subject to certain limitations </a:t>
            </a:r>
            <a:r>
              <a:rPr lang="en-US" sz="1800" dirty="0">
                <a:effectLst/>
                <a:latin typeface="Times New Roman" panose="02020603050405020304" pitchFamily="18" charset="0"/>
                <a:ea typeface="Arial Unicode MS"/>
              </a:rPr>
              <a:t>it provides a valuable contribution to the ongoing discussion of business and society, and serves as a starting point for further research and analysis in this field</a:t>
            </a:r>
          </a:p>
          <a:p>
            <a:r>
              <a:rPr lang="en-US" sz="1800" dirty="0">
                <a:effectLst/>
                <a:latin typeface="Times New Roman" panose="02020603050405020304" pitchFamily="18" charset="0"/>
                <a:ea typeface="Arial Unicode MS"/>
              </a:rPr>
              <a:t>The future scope of this research could explore the evolving nature of CSR, the impact of technology on business and society, and the role of consumers and government in driving positive change.</a:t>
            </a:r>
          </a:p>
          <a:p>
            <a:r>
              <a:rPr lang="en-US" sz="1800" dirty="0">
                <a:effectLst/>
                <a:latin typeface="Times New Roman" panose="02020603050405020304" pitchFamily="18" charset="0"/>
                <a:ea typeface="Arial Unicode MS"/>
              </a:rPr>
              <a:t>It can also be said that businesses could focus on improvement of their current strategies and operations which could result in an increased performance and improved efficiency.</a:t>
            </a: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2006161"/>
      </p:ext>
    </p:extLst>
  </p:cSld>
  <p:clrMapOvr>
    <a:masterClrMapping/>
  </p:clrMapOvr>
  <p:transition spd="med">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endParaRPr/>
          </a:p>
        </p:txBody>
      </p:sp>
      <p:sp>
        <p:nvSpPr>
          <p:cNvPr id="13" name="Rectangle 12">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endParaRPr/>
          </a:p>
        </p:txBody>
      </p:sp>
      <p:cxnSp>
        <p:nvCxnSpPr>
          <p:cNvPr id="15" name="Straight Connector 14">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FA4CD5CB-D209-4D70-8CA4-629731C592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4" name="TextBox 3">
            <a:extLst>
              <a:ext uri="{FF2B5EF4-FFF2-40B4-BE49-F238E27FC236}">
                <a16:creationId xmlns:a16="http://schemas.microsoft.com/office/drawing/2014/main" id="{FB3AAEE3-7516-783F-56CB-1DE2C8321523}"/>
              </a:ext>
            </a:extLst>
          </p:cNvPr>
          <p:cNvSpPr txBox="1"/>
          <p:nvPr/>
        </p:nvSpPr>
        <p:spPr>
          <a:xfrm>
            <a:off x="7931021" y="205284"/>
            <a:ext cx="3631376" cy="4074160"/>
          </a:xfrm>
          <a:prstGeom prst="rect">
            <a:avLst/>
          </a:prstGeom>
        </p:spPr>
        <p:txBody>
          <a:bodyPr vert="horz" lIns="91440" tIns="45720" rIns="91440" bIns="45720" rtlCol="0" anchor="b">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85000"/>
              </a:lnSpc>
              <a:spcBef>
                <a:spcPct val="0"/>
              </a:spcBef>
              <a:spcAft>
                <a:spcPts val="600"/>
              </a:spcAft>
            </a:pPr>
            <a:r>
              <a:rPr lang="en-US" sz="8000" spc="-50">
                <a:solidFill>
                  <a:schemeClr val="tx1">
                    <a:lumMod val="85000"/>
                    <a:lumOff val="15000"/>
                  </a:schemeClr>
                </a:solidFill>
                <a:latin typeface="Algerian" panose="04020705040A02060702" pitchFamily="82" charset="0"/>
                <a:ea typeface="+mj-ea"/>
                <a:cs typeface="+mj-cs"/>
              </a:rPr>
              <a:t>Thank You!</a:t>
            </a:r>
          </a:p>
        </p:txBody>
      </p:sp>
      <p:pic>
        <p:nvPicPr>
          <p:cNvPr id="8" name="Graphic 7" descr="Handshake">
            <a:extLst>
              <a:ext uri="{FF2B5EF4-FFF2-40B4-BE49-F238E27FC236}">
                <a16:creationId xmlns:a16="http://schemas.microsoft.com/office/drawing/2014/main" id="{86CC221A-7204-1606-092F-D80B2AF6D2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77634" y="1304334"/>
            <a:ext cx="3811404" cy="3811404"/>
          </a:xfrm>
          <a:prstGeom prst="rect">
            <a:avLst/>
          </a:prstGeom>
        </p:spPr>
      </p:pic>
      <p:cxnSp>
        <p:nvCxnSpPr>
          <p:cNvPr id="19" name="Straight Connector 18">
            <a:extLst>
              <a:ext uri="{FF2B5EF4-FFF2-40B4-BE49-F238E27FC236}">
                <a16:creationId xmlns:a16="http://schemas.microsoft.com/office/drawing/2014/main" id="{5C6A2BAE-B461-4B55-8E1F-0722ABDD13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343400"/>
            <a:ext cx="32004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B4C27B90-DF2B-4D00-BA07-18ED774CD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endParaRPr/>
          </a:p>
        </p:txBody>
      </p:sp>
      <p:sp>
        <p:nvSpPr>
          <p:cNvPr id="23" name="Rectangle 22">
            <a:extLst>
              <a:ext uri="{FF2B5EF4-FFF2-40B4-BE49-F238E27FC236}">
                <a16:creationId xmlns:a16="http://schemas.microsoft.com/office/drawing/2014/main" id="{593ACC25-C262-417A-8AA9-0641C772B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endParaRPr/>
          </a:p>
        </p:txBody>
      </p:sp>
    </p:spTree>
    <p:extLst>
      <p:ext uri="{BB962C8B-B14F-4D97-AF65-F5344CB8AC3E}">
        <p14:creationId xmlns:p14="http://schemas.microsoft.com/office/powerpoint/2010/main" val="1247820069"/>
      </p:ext>
    </p:extLst>
  </p:cSld>
  <p:clrMapOvr>
    <a:masterClrMapping/>
  </p:clrMapOvr>
  <p:transition spd="med">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AA9C-63B9-976A-608F-8413EF0C263E}"/>
              </a:ext>
            </a:extLst>
          </p:cNvPr>
          <p:cNvSpPr>
            <a:spLocks noGrp="1"/>
          </p:cNvSpPr>
          <p:nvPr>
            <p:ph type="title"/>
          </p:nvPr>
        </p:nvSpPr>
        <p:spPr>
          <a:xfrm>
            <a:off x="4965430" y="629268"/>
            <a:ext cx="6586491" cy="1286160"/>
          </a:xfrm>
        </p:spPr>
        <p:txBody>
          <a:bodyPr anchor="b">
            <a:normAutofit/>
          </a:bodyPr>
          <a:lstStyle/>
          <a:p>
            <a:r>
              <a:rPr lang="en-US"/>
              <a:t>ABSTRACT</a:t>
            </a:r>
          </a:p>
        </p:txBody>
      </p:sp>
      <p:sp>
        <p:nvSpPr>
          <p:cNvPr id="3" name="Content Placeholder 2">
            <a:extLst>
              <a:ext uri="{FF2B5EF4-FFF2-40B4-BE49-F238E27FC236}">
                <a16:creationId xmlns:a16="http://schemas.microsoft.com/office/drawing/2014/main" id="{1BA62D1B-A21A-CB76-C608-A9F50ADC07E0}"/>
              </a:ext>
            </a:extLst>
          </p:cNvPr>
          <p:cNvSpPr>
            <a:spLocks noGrp="1"/>
          </p:cNvSpPr>
          <p:nvPr>
            <p:ph idx="1"/>
          </p:nvPr>
        </p:nvSpPr>
        <p:spPr>
          <a:xfrm>
            <a:off x="4965431" y="2438400"/>
            <a:ext cx="6586489" cy="3785419"/>
          </a:xfrm>
        </p:spPr>
        <p:txBody>
          <a:bodyPr>
            <a:normAutofit/>
          </a:bodyPr>
          <a:lstStyle/>
          <a:p>
            <a:r>
              <a:rPr lang="en-US" sz="2000" dirty="0">
                <a:effectLst/>
                <a:latin typeface="Times New Roman" panose="02020603050405020304" pitchFamily="18" charset="0"/>
                <a:ea typeface="Arial Unicode MS"/>
              </a:rPr>
              <a:t>The relationship between business and society is very complex and it is important for businesses to understand and address the social, ethical, and environmental issues that arise as a result of their activities</a:t>
            </a:r>
          </a:p>
          <a:p>
            <a:r>
              <a:rPr lang="en-US" sz="2000" dirty="0">
                <a:latin typeface="Times New Roman" panose="02020603050405020304" pitchFamily="18" charset="0"/>
              </a:rPr>
              <a:t>This paper explores some of the contemporary issues facing business and society</a:t>
            </a:r>
          </a:p>
          <a:p>
            <a:r>
              <a:rPr lang="en-US" sz="2000" dirty="0">
                <a:latin typeface="Times New Roman" panose="02020603050405020304" pitchFamily="18" charset="0"/>
              </a:rPr>
              <a:t>This paper aims at highlighting the importance of businesses taking an active participation in solving societal issues.</a:t>
            </a:r>
          </a:p>
          <a:p>
            <a:r>
              <a:rPr lang="en-US" sz="2000" dirty="0">
                <a:latin typeface="Times New Roman" panose="02020603050405020304" pitchFamily="18" charset="0"/>
              </a:rPr>
              <a:t>This paper argues, that it is in fact, beneficial for large companies to embrace corporate societal responsibilities.</a:t>
            </a:r>
          </a:p>
          <a:p>
            <a:pPr marL="0" indent="0">
              <a:buNone/>
            </a:pPr>
            <a:endParaRPr lang="en-US" sz="2000" dirty="0"/>
          </a:p>
        </p:txBody>
      </p:sp>
      <p:pic>
        <p:nvPicPr>
          <p:cNvPr id="14" name="Picture 13" descr="Layers of backlit paper">
            <a:extLst>
              <a:ext uri="{FF2B5EF4-FFF2-40B4-BE49-F238E27FC236}">
                <a16:creationId xmlns:a16="http://schemas.microsoft.com/office/drawing/2014/main" id="{331CC74F-89CB-0098-336C-5CE6C58DE02E}"/>
              </a:ext>
            </a:extLst>
          </p:cNvPr>
          <p:cNvPicPr>
            <a:picLocks noChangeAspect="1"/>
          </p:cNvPicPr>
          <p:nvPr/>
        </p:nvPicPr>
        <p:blipFill>
          <a:blip r:embed="rId2"/>
          <a:srcRect l="32218" r="22663" b="-1"/>
          <a:stretch>
            <a:fillRect/>
          </a:stretch>
        </p:blipFill>
        <p:spPr>
          <a:xfrm>
            <a:off x="20" y="10"/>
            <a:ext cx="4635571" cy="6857990"/>
          </a:xfrm>
          <a:prstGeom prst="rect">
            <a:avLst/>
          </a:prstGeom>
          <a:effectLst/>
        </p:spPr>
      </p:pic>
      <p:cxnSp>
        <p:nvCxnSpPr>
          <p:cNvPr id="18" name="Straight Connector 17">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507774"/>
      </p:ext>
    </p:extLst>
  </p:cSld>
  <p:clrMapOvr>
    <a:masterClrMapping/>
  </p:clrMapOvr>
  <p:transition spd="med">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2" name="Title 1">
            <a:extLst>
              <a:ext uri="{FF2B5EF4-FFF2-40B4-BE49-F238E27FC236}">
                <a16:creationId xmlns:a16="http://schemas.microsoft.com/office/drawing/2014/main" id="{242B13F3-E6FA-F8EC-949A-7ED1D3F21094}"/>
              </a:ext>
            </a:extLst>
          </p:cNvPr>
          <p:cNvSpPr>
            <a:spLocks noGrp="1"/>
          </p:cNvSpPr>
          <p:nvPr>
            <p:ph type="title"/>
          </p:nvPr>
        </p:nvSpPr>
        <p:spPr>
          <a:xfrm>
            <a:off x="525276" y="370235"/>
            <a:ext cx="3418659" cy="3679250"/>
          </a:xfrm>
        </p:spPr>
        <p:txBody>
          <a:bodyPr anchor="ctr">
            <a:normAutofit/>
          </a:bodyPr>
          <a:lstStyle/>
          <a:p>
            <a:r>
              <a:rPr lang="en-US" sz="5000"/>
              <a:t>Introduction</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graphicFrame>
        <p:nvGraphicFramePr>
          <p:cNvPr id="5" name="Content Placeholder 2">
            <a:extLst>
              <a:ext uri="{FF2B5EF4-FFF2-40B4-BE49-F238E27FC236}">
                <a16:creationId xmlns:a16="http://schemas.microsoft.com/office/drawing/2014/main" id="{B668A0A7-FC9B-A098-8AA1-37F5A0F4AA78}"/>
              </a:ext>
            </a:extLst>
          </p:cNvPr>
          <p:cNvGraphicFramePr>
            <a:graphicFrameLocks noGrp="1"/>
          </p:cNvGraphicFramePr>
          <p:nvPr>
            <p:ph idx="1"/>
            <p:extLst>
              <p:ext uri="{D42A27DB-BD31-4B8C-83A1-F6EECF244321}">
                <p14:modId xmlns:p14="http://schemas.microsoft.com/office/powerpoint/2010/main" val="3043228511"/>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BUSINESS IN SOCIETY">
            <a:extLst>
              <a:ext uri="{FF2B5EF4-FFF2-40B4-BE49-F238E27FC236}">
                <a16:creationId xmlns:a16="http://schemas.microsoft.com/office/drawing/2014/main" id="{3A1B9A18-ADE6-B58F-8C03-E832C95257A5}"/>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786229" y="3088141"/>
            <a:ext cx="2896755" cy="2180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0081378"/>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2" name="Title 1">
            <a:extLst>
              <a:ext uri="{FF2B5EF4-FFF2-40B4-BE49-F238E27FC236}">
                <a16:creationId xmlns:a16="http://schemas.microsoft.com/office/drawing/2014/main" id="{2574B2A2-3F3D-FB79-D6AA-ED20CD9F4DA6}"/>
              </a:ext>
            </a:extLst>
          </p:cNvPr>
          <p:cNvSpPr>
            <a:spLocks noGrp="1"/>
          </p:cNvSpPr>
          <p:nvPr>
            <p:ph type="title"/>
          </p:nvPr>
        </p:nvSpPr>
        <p:spPr>
          <a:xfrm>
            <a:off x="652120" y="528420"/>
            <a:ext cx="3796306" cy="2690949"/>
          </a:xfrm>
        </p:spPr>
        <p:txBody>
          <a:bodyPr anchor="t">
            <a:normAutofit/>
          </a:bodyPr>
          <a:lstStyle/>
          <a:p>
            <a:pPr algn="ctr"/>
            <a:r>
              <a:rPr lang="en-US" sz="4800" dirty="0"/>
              <a:t>Problem Statement - 1</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3" name="Content Placeholder 2">
            <a:extLst>
              <a:ext uri="{FF2B5EF4-FFF2-40B4-BE49-F238E27FC236}">
                <a16:creationId xmlns:a16="http://schemas.microsoft.com/office/drawing/2014/main" id="{3ECFB320-E364-14FA-BAB9-2246079D36BD}"/>
              </a:ext>
            </a:extLst>
          </p:cNvPr>
          <p:cNvSpPr>
            <a:spLocks noGrp="1"/>
          </p:cNvSpPr>
          <p:nvPr>
            <p:ph idx="1"/>
          </p:nvPr>
        </p:nvSpPr>
        <p:spPr>
          <a:xfrm>
            <a:off x="5656218" y="587829"/>
            <a:ext cx="5542387" cy="5175657"/>
          </a:xfrm>
        </p:spPr>
        <p:txBody>
          <a:bodyPr anchor="t">
            <a:normAutofit/>
          </a:bodyPr>
          <a:lstStyle/>
          <a:p>
            <a:pPr marL="0" indent="0">
              <a:buNone/>
            </a:pPr>
            <a:r>
              <a:rPr lang="en-US" sz="2000" dirty="0">
                <a:solidFill>
                  <a:srgbClr val="FF0000"/>
                </a:solidFill>
                <a:effectLst/>
                <a:latin typeface="Times New Roman" panose="02020603050405020304" pitchFamily="18" charset="0"/>
                <a:ea typeface="Arial Unicode MS"/>
              </a:rPr>
              <a:t>How can companies increase their CSR (Corporate Social Responsibility) activities and ensure of the growing expectation that they will be socially responsible and take into account the impacts of their activities on society and the environment?</a:t>
            </a:r>
          </a:p>
          <a:p>
            <a:pPr marL="0" indent="0">
              <a:buNone/>
            </a:pPr>
            <a:endParaRPr lang="en-US" sz="1800" dirty="0">
              <a:latin typeface="Times New Roman" panose="02020603050405020304" pitchFamily="18" charset="0"/>
              <a:ea typeface="Arial Unicode MS"/>
            </a:endParaRPr>
          </a:p>
          <a:p>
            <a:pPr marL="0" indent="0">
              <a:buNone/>
            </a:pPr>
            <a:r>
              <a:rPr lang="en-US" dirty="0"/>
              <a:t>OBJECTIVE:</a:t>
            </a:r>
          </a:p>
          <a:p>
            <a:r>
              <a:rPr lang="en-US" sz="1800" dirty="0">
                <a:effectLst/>
                <a:latin typeface="Times New Roman" panose="02020603050405020304" pitchFamily="18" charset="0"/>
                <a:ea typeface="Arial Unicode MS"/>
              </a:rPr>
              <a:t>Corporate social responsibility (CSR) refers to a company's commitment to operating in an ethical and sustainable manner.</a:t>
            </a:r>
          </a:p>
          <a:p>
            <a:r>
              <a:rPr lang="en-US" sz="1800" dirty="0">
                <a:effectLst/>
                <a:latin typeface="Times New Roman" panose="02020603050405020304" pitchFamily="18" charset="0"/>
                <a:ea typeface="Arial Unicode MS"/>
              </a:rPr>
              <a:t>the key elements of CSR include transparency, ethical behavior, and environmental sustainability. For example, investing in renewable energy, transparency in business practices etc.</a:t>
            </a:r>
          </a:p>
          <a:p>
            <a:endParaRPr lang="en-US" dirty="0"/>
          </a:p>
        </p:txBody>
      </p:sp>
      <p:pic>
        <p:nvPicPr>
          <p:cNvPr id="4" name="Picture 3">
            <a:extLst>
              <a:ext uri="{FF2B5EF4-FFF2-40B4-BE49-F238E27FC236}">
                <a16:creationId xmlns:a16="http://schemas.microsoft.com/office/drawing/2014/main" id="{F68A5AAE-83E8-52BC-3232-6E77AFDB832E}"/>
              </a:ext>
            </a:extLst>
          </p:cNvPr>
          <p:cNvPicPr>
            <a:picLocks noChangeAspect="1"/>
          </p:cNvPicPr>
          <p:nvPr/>
        </p:nvPicPr>
        <p:blipFill>
          <a:blip r:embed="rId2"/>
          <a:stretch>
            <a:fillRect/>
          </a:stretch>
        </p:blipFill>
        <p:spPr>
          <a:xfrm>
            <a:off x="1320391" y="2023492"/>
            <a:ext cx="2442754" cy="2442754"/>
          </a:xfrm>
          <a:prstGeom prst="rect">
            <a:avLst/>
          </a:prstGeom>
        </p:spPr>
      </p:pic>
    </p:spTree>
    <p:extLst>
      <p:ext uri="{BB962C8B-B14F-4D97-AF65-F5344CB8AC3E}">
        <p14:creationId xmlns:p14="http://schemas.microsoft.com/office/powerpoint/2010/main" val="3664548983"/>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2" name="Rectangle 11">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pic>
        <p:nvPicPr>
          <p:cNvPr id="7" name="Graphic 6" descr="Sustainability">
            <a:extLst>
              <a:ext uri="{FF2B5EF4-FFF2-40B4-BE49-F238E27FC236}">
                <a16:creationId xmlns:a16="http://schemas.microsoft.com/office/drawing/2014/main" id="{EE6E2B64-78C7-F023-7D79-5A63D75064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2868" y="2285777"/>
            <a:ext cx="3262962" cy="3262962"/>
          </a:xfrm>
          <a:prstGeom prst="rect">
            <a:avLst/>
          </a:prstGeom>
        </p:spPr>
      </p:pic>
      <p:sp>
        <p:nvSpPr>
          <p:cNvPr id="16" name="Rectangle 15">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8" name="Rectangle 17">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5" name="Content Placeholder 4">
            <a:extLst>
              <a:ext uri="{FF2B5EF4-FFF2-40B4-BE49-F238E27FC236}">
                <a16:creationId xmlns:a16="http://schemas.microsoft.com/office/drawing/2014/main" id="{2D36342C-F946-F4DB-7DF9-5726D38187DD}"/>
              </a:ext>
            </a:extLst>
          </p:cNvPr>
          <p:cNvSpPr>
            <a:spLocks noGrp="1"/>
          </p:cNvSpPr>
          <p:nvPr>
            <p:ph idx="1"/>
          </p:nvPr>
        </p:nvSpPr>
        <p:spPr>
          <a:xfrm>
            <a:off x="358509" y="438912"/>
            <a:ext cx="6028424" cy="5714999"/>
          </a:xfrm>
        </p:spPr>
        <p:txBody>
          <a:bodyPr/>
          <a:lstStyle/>
          <a:p>
            <a:pPr marL="0" indent="0">
              <a:buNone/>
            </a:pPr>
            <a:r>
              <a:rPr lang="en-US" u="sng" dirty="0">
                <a:latin typeface="Times New Roman" panose="02020603050405020304" pitchFamily="18" charset="0"/>
                <a:cs typeface="Times New Roman" panose="02020603050405020304" pitchFamily="18" charset="0"/>
              </a:rPr>
              <a:t>Benefits of company embracing CSR:</a:t>
            </a:r>
          </a:p>
          <a:p>
            <a:r>
              <a:rPr lang="en-US" sz="2000" dirty="0">
                <a:latin typeface="Times New Roman" panose="02020603050405020304" pitchFamily="18" charset="0"/>
                <a:ea typeface="Arial Unicode MS"/>
              </a:rPr>
              <a:t>M</a:t>
            </a:r>
            <a:r>
              <a:rPr lang="en-US" sz="2000" dirty="0">
                <a:effectLst/>
                <a:latin typeface="Times New Roman" panose="02020603050405020304" pitchFamily="18" charset="0"/>
                <a:ea typeface="Arial Unicode MS"/>
              </a:rPr>
              <a:t>ay be able to attract and retain more socially conscious customers, employees, and investors.</a:t>
            </a:r>
          </a:p>
          <a:p>
            <a:r>
              <a:rPr lang="en-US" sz="1800" dirty="0">
                <a:latin typeface="Times New Roman" panose="02020603050405020304" pitchFamily="18" charset="0"/>
                <a:ea typeface="Arial Unicode MS"/>
              </a:rPr>
              <a:t>M</a:t>
            </a:r>
            <a:r>
              <a:rPr lang="en-US" sz="1800" dirty="0">
                <a:effectLst/>
                <a:latin typeface="Times New Roman" panose="02020603050405020304" pitchFamily="18" charset="0"/>
                <a:ea typeface="Arial Unicode MS"/>
              </a:rPr>
              <a:t>ay also be able to improve their reputation, reduce their exposure to legal risks.</a:t>
            </a:r>
          </a:p>
          <a:p>
            <a:pPr marL="0" indent="0">
              <a:buNone/>
            </a:pPr>
            <a:endParaRPr lang="en-US" sz="1800" dirty="0">
              <a:effectLst/>
              <a:latin typeface="Times New Roman" panose="02020603050405020304" pitchFamily="18" charset="0"/>
              <a:ea typeface="Arial Unicode MS"/>
            </a:endParaRPr>
          </a:p>
          <a:p>
            <a:pPr marL="0" indent="0">
              <a:buNone/>
            </a:pPr>
            <a:endParaRPr lang="en-US" sz="1800" dirty="0">
              <a:effectLst/>
              <a:latin typeface="Times New Roman" panose="02020603050405020304" pitchFamily="18" charset="0"/>
              <a:ea typeface="Arial Unicode MS"/>
            </a:endParaRPr>
          </a:p>
          <a:p>
            <a:pPr marL="0" indent="0">
              <a:buNone/>
            </a:pPr>
            <a:r>
              <a:rPr lang="en-US" u="sng" dirty="0">
                <a:latin typeface="Times New Roman" panose="02020603050405020304" pitchFamily="18" charset="0"/>
                <a:cs typeface="Times New Roman" panose="02020603050405020304" pitchFamily="18" charset="0"/>
              </a:rPr>
              <a:t>Challenges to implementing CSR</a:t>
            </a:r>
          </a:p>
          <a:p>
            <a:r>
              <a:rPr lang="en-US" sz="1800" dirty="0">
                <a:latin typeface="Times New Roman" panose="02020603050405020304" pitchFamily="18" charset="0"/>
                <a:ea typeface="Arial Unicode MS"/>
              </a:rPr>
              <a:t>Can be difficult for companies to measure and quantify the impact of their CSR initiatives.</a:t>
            </a:r>
          </a:p>
          <a:p>
            <a:r>
              <a:rPr lang="en-US" sz="1800" dirty="0">
                <a:latin typeface="Times New Roman" panose="02020603050405020304" pitchFamily="18" charset="0"/>
                <a:ea typeface="Arial Unicode MS"/>
              </a:rPr>
              <a:t>M</a:t>
            </a:r>
            <a:r>
              <a:rPr lang="en-US" sz="1800" dirty="0">
                <a:effectLst/>
                <a:latin typeface="Times New Roman" panose="02020603050405020304" pitchFamily="18" charset="0"/>
                <a:ea typeface="Arial Unicode MS"/>
              </a:rPr>
              <a:t>ay also be concerns about the authenticity of CSR efforts, and there may be questions about whether companies are truly committed to social responsibility, or whether they are simply trying to improve their image.</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92094028"/>
      </p:ext>
    </p:extLst>
  </p:cSld>
  <p:clrMapOvr>
    <a:masterClrMapping/>
  </p:clrMapOvr>
  <p:transition spd="med">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7">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717F527-A291-00D7-EAB7-66917CA7389F}"/>
              </a:ext>
            </a:extLst>
          </p:cNvPr>
          <p:cNvSpPr>
            <a:spLocks noGrp="1"/>
          </p:cNvSpPr>
          <p:nvPr>
            <p:ph type="title"/>
          </p:nvPr>
        </p:nvSpPr>
        <p:spPr>
          <a:xfrm>
            <a:off x="609538" y="893714"/>
            <a:ext cx="5129600" cy="5340097"/>
          </a:xfrm>
        </p:spPr>
        <p:txBody>
          <a:bodyPr anchor="ctr">
            <a:normAutofit/>
          </a:bodyPr>
          <a:lstStyle/>
          <a:p>
            <a:pPr>
              <a:spcAft>
                <a:spcPts val="800"/>
              </a:spcAft>
            </a:pPr>
            <a:r>
              <a:rPr lang="en-US" sz="3000" b="1" u="sng">
                <a:solidFill>
                  <a:schemeClr val="bg1"/>
                </a:solidFill>
                <a:effectLst/>
                <a:latin typeface="Times New Roman" panose="02020603050405020304" pitchFamily="18" charset="0"/>
                <a:ea typeface="Arial Unicode MS"/>
              </a:rPr>
              <a:t>PROBLEM STATEMENT 2:</a:t>
            </a:r>
            <a:br>
              <a:rPr lang="en-US" sz="3000" b="1" u="sng">
                <a:solidFill>
                  <a:schemeClr val="bg1"/>
                </a:solidFill>
                <a:effectLst/>
                <a:latin typeface="Times New Roman" panose="02020603050405020304" pitchFamily="18" charset="0"/>
                <a:ea typeface="Arial Unicode MS"/>
              </a:rPr>
            </a:br>
            <a:br>
              <a:rPr lang="en-US" sz="3000">
                <a:solidFill>
                  <a:schemeClr val="bg1"/>
                </a:solidFill>
                <a:effectLst/>
                <a:latin typeface="Times New Roman" panose="02020603050405020304" pitchFamily="18" charset="0"/>
                <a:ea typeface="Arial Unicode MS"/>
              </a:rPr>
            </a:br>
            <a:r>
              <a:rPr lang="en-US" sz="3000">
                <a:solidFill>
                  <a:schemeClr val="bg1"/>
                </a:solidFill>
                <a:effectLst/>
                <a:latin typeface="Times New Roman" panose="02020603050405020304" pitchFamily="18" charset="0"/>
                <a:ea typeface="Arial Unicode MS"/>
              </a:rPr>
              <a:t>How will businesses react to the challenges of globalization and how will businesses navigate a complex and ever-changing landscape? Also, how will they develop strategies regarding the same in a sustainable and economical manner?</a:t>
            </a:r>
            <a:br>
              <a:rPr lang="en-US" sz="3000">
                <a:solidFill>
                  <a:schemeClr val="bg1"/>
                </a:solidFill>
                <a:effectLst/>
                <a:latin typeface="Times New Roman" panose="02020603050405020304" pitchFamily="18" charset="0"/>
                <a:ea typeface="Arial Unicode MS"/>
              </a:rPr>
            </a:br>
            <a:endParaRPr lang="en-US" sz="3000">
              <a:solidFill>
                <a:schemeClr val="bg1"/>
              </a:solidFill>
            </a:endParaRPr>
          </a:p>
        </p:txBody>
      </p:sp>
      <p:sp>
        <p:nvSpPr>
          <p:cNvPr id="3" name="Content Placeholder 2">
            <a:extLst>
              <a:ext uri="{FF2B5EF4-FFF2-40B4-BE49-F238E27FC236}">
                <a16:creationId xmlns:a16="http://schemas.microsoft.com/office/drawing/2014/main" id="{8F0E9883-3F2A-8E85-41D2-8E62FDB4CEC5}"/>
              </a:ext>
            </a:extLst>
          </p:cNvPr>
          <p:cNvSpPr>
            <a:spLocks noGrp="1"/>
          </p:cNvSpPr>
          <p:nvPr>
            <p:ph idx="1"/>
          </p:nvPr>
        </p:nvSpPr>
        <p:spPr>
          <a:xfrm>
            <a:off x="6464410" y="841247"/>
            <a:ext cx="4484536" cy="5340097"/>
          </a:xfrm>
        </p:spPr>
        <p:txBody>
          <a:bodyPr anchor="ctr">
            <a:normAutofit/>
          </a:bodyPr>
          <a:lstStyle/>
          <a:p>
            <a:pPr>
              <a:buFontTx/>
              <a:buChar char="-"/>
            </a:pPr>
            <a:r>
              <a:rPr lang="en-US" sz="1800">
                <a:solidFill>
                  <a:schemeClr val="tx2"/>
                </a:solidFill>
              </a:rPr>
              <a:t>An important issue faced by businesses today is the increasing trends towards globalization.</a:t>
            </a:r>
          </a:p>
          <a:p>
            <a:pPr>
              <a:buFontTx/>
              <a:buChar char="-"/>
            </a:pPr>
            <a:r>
              <a:rPr lang="en-US" sz="1800">
                <a:solidFill>
                  <a:schemeClr val="tx2"/>
                </a:solidFill>
              </a:rPr>
              <a:t>Although globalization has many benefits, it also has its challenges.</a:t>
            </a:r>
          </a:p>
          <a:p>
            <a:pPr marL="514350" indent="-514350">
              <a:buAutoNum type="arabicParenR"/>
            </a:pPr>
            <a:r>
              <a:rPr lang="en-US" sz="1800">
                <a:solidFill>
                  <a:schemeClr val="tx2"/>
                </a:solidFill>
              </a:rPr>
              <a:t>It can lead to increased competition, which can result in job losses and halt wages in some regions.</a:t>
            </a:r>
          </a:p>
          <a:p>
            <a:pPr marL="514350" indent="-514350">
              <a:buAutoNum type="arabicParenR"/>
            </a:pPr>
            <a:r>
              <a:rPr lang="en-US" sz="1800">
                <a:solidFill>
                  <a:schemeClr val="tx2"/>
                </a:solidFill>
              </a:rPr>
              <a:t>It can aggravate existing inequalities and result in the exploitation of workers.</a:t>
            </a:r>
          </a:p>
          <a:p>
            <a:pPr marL="514350" indent="-514350">
              <a:buAutoNum type="arabicParenR"/>
            </a:pPr>
            <a:r>
              <a:rPr lang="en-US" sz="1800">
                <a:solidFill>
                  <a:schemeClr val="tx2"/>
                </a:solidFill>
              </a:rPr>
              <a:t>Globalization can create new security risks as businesses become more dependent on international supply chains.</a:t>
            </a:r>
          </a:p>
          <a:p>
            <a:pPr marL="0" indent="0">
              <a:buNone/>
            </a:pPr>
            <a:endParaRPr lang="en-US" sz="1800">
              <a:solidFill>
                <a:schemeClr val="tx2"/>
              </a:solidFill>
            </a:endParaRPr>
          </a:p>
        </p:txBody>
      </p:sp>
    </p:spTree>
    <p:extLst>
      <p:ext uri="{BB962C8B-B14F-4D97-AF65-F5344CB8AC3E}">
        <p14:creationId xmlns:p14="http://schemas.microsoft.com/office/powerpoint/2010/main" val="3325803426"/>
      </p:ext>
    </p:extLst>
  </p:cSld>
  <p:clrMapOvr>
    <a:masterClrMapping/>
  </p:clrMapOvr>
  <p:transition spd="med">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US"/>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7">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717F527-A291-00D7-EAB7-66917CA7389F}"/>
              </a:ext>
            </a:extLst>
          </p:cNvPr>
          <p:cNvSpPr>
            <a:spLocks noGrp="1"/>
          </p:cNvSpPr>
          <p:nvPr>
            <p:ph type="title"/>
          </p:nvPr>
        </p:nvSpPr>
        <p:spPr>
          <a:xfrm>
            <a:off x="656708" y="-356785"/>
            <a:ext cx="5129600" cy="5340097"/>
          </a:xfrm>
        </p:spPr>
        <p:txBody>
          <a:bodyPr anchor="ctr">
            <a:normAutofit/>
          </a:bodyPr>
          <a:lstStyle/>
          <a:p>
            <a:pPr algn="ctr">
              <a:spcAft>
                <a:spcPts val="800"/>
              </a:spcAft>
            </a:pPr>
            <a:r>
              <a:rPr lang="en-US" sz="3000" b="1" u="sng">
                <a:solidFill>
                  <a:schemeClr val="bg1"/>
                </a:solidFill>
                <a:effectLst/>
                <a:latin typeface="Times New Roman" panose="02020603050405020304" pitchFamily="18" charset="0"/>
                <a:ea typeface="Arial Unicode MS"/>
              </a:rPr>
              <a:t>PROBLEM STATEMENT 2:</a:t>
            </a:r>
            <a:br>
              <a:rPr lang="en-US" sz="3000" b="1" u="sng">
                <a:solidFill>
                  <a:schemeClr val="bg1"/>
                </a:solidFill>
                <a:effectLst/>
                <a:latin typeface="Times New Roman" panose="02020603050405020304" pitchFamily="18" charset="0"/>
                <a:ea typeface="Arial Unicode MS"/>
              </a:rPr>
            </a:br>
            <a:br>
              <a:rPr lang="en-US" sz="3000">
                <a:solidFill>
                  <a:schemeClr val="bg1"/>
                </a:solidFill>
                <a:effectLst/>
                <a:latin typeface="Times New Roman" panose="02020603050405020304" pitchFamily="18" charset="0"/>
                <a:ea typeface="Arial Unicode MS"/>
              </a:rPr>
            </a:br>
            <a:r>
              <a:rPr lang="en-US" sz="3000">
                <a:solidFill>
                  <a:schemeClr val="bg1"/>
                </a:solidFill>
                <a:effectLst/>
                <a:latin typeface="Times New Roman" panose="02020603050405020304" pitchFamily="18" charset="0"/>
                <a:ea typeface="Arial Unicode MS"/>
              </a:rPr>
              <a:t>(contd.)</a:t>
            </a:r>
            <a:br>
              <a:rPr lang="en-US" sz="3000">
                <a:solidFill>
                  <a:schemeClr val="bg1"/>
                </a:solidFill>
                <a:effectLst/>
                <a:latin typeface="Times New Roman" panose="02020603050405020304" pitchFamily="18" charset="0"/>
                <a:ea typeface="Arial Unicode MS"/>
              </a:rPr>
            </a:br>
            <a:endParaRPr lang="en-US" sz="3000">
              <a:solidFill>
                <a:schemeClr val="bg1"/>
              </a:solidFill>
            </a:endParaRPr>
          </a:p>
        </p:txBody>
      </p:sp>
      <p:sp>
        <p:nvSpPr>
          <p:cNvPr id="3" name="Content Placeholder 2">
            <a:extLst>
              <a:ext uri="{FF2B5EF4-FFF2-40B4-BE49-F238E27FC236}">
                <a16:creationId xmlns:a16="http://schemas.microsoft.com/office/drawing/2014/main" id="{8F0E9883-3F2A-8E85-41D2-8E62FDB4CEC5}"/>
              </a:ext>
            </a:extLst>
          </p:cNvPr>
          <p:cNvSpPr>
            <a:spLocks noGrp="1"/>
          </p:cNvSpPr>
          <p:nvPr>
            <p:ph idx="1"/>
          </p:nvPr>
        </p:nvSpPr>
        <p:spPr>
          <a:xfrm>
            <a:off x="6464410" y="841247"/>
            <a:ext cx="4484536" cy="5340097"/>
          </a:xfrm>
        </p:spPr>
        <p:txBody>
          <a:bodyPr anchor="ctr">
            <a:normAutofit/>
          </a:bodyPr>
          <a:lstStyle/>
          <a:p>
            <a:pPr marL="0" indent="0">
              <a:buNone/>
            </a:pPr>
            <a:r>
              <a:rPr lang="en-US" sz="1800">
                <a:solidFill>
                  <a:schemeClr val="tx2"/>
                </a:solidFill>
              </a:rPr>
              <a:t>In response to these challenges, businesses are increasingly looking for ways to address the social, financial and environmental impacts of globalization.</a:t>
            </a:r>
          </a:p>
          <a:p>
            <a:pPr marL="342900" indent="-342900">
              <a:buAutoNum type="arabicParenR"/>
            </a:pPr>
            <a:r>
              <a:rPr lang="en-US" sz="1800">
                <a:solidFill>
                  <a:schemeClr val="tx2"/>
                </a:solidFill>
              </a:rPr>
              <a:t>They may implement fair practices and support sustainable development in the countries where they operate.</a:t>
            </a:r>
          </a:p>
          <a:p>
            <a:pPr marL="342900" indent="-342900">
              <a:buAutoNum type="arabicParenR"/>
            </a:pPr>
            <a:r>
              <a:rPr lang="en-US" sz="1800">
                <a:solidFill>
                  <a:schemeClr val="tx2"/>
                </a:solidFill>
              </a:rPr>
              <a:t>Businesses may also take steps to reduce their carbon footprint and minimize their impact on the environment.</a:t>
            </a:r>
          </a:p>
          <a:p>
            <a:pPr marL="342900" indent="-342900">
              <a:buAutoNum type="arabicParenR"/>
            </a:pPr>
            <a:r>
              <a:rPr lang="en-US" sz="1800">
                <a:solidFill>
                  <a:schemeClr val="tx2"/>
                </a:solidFill>
              </a:rPr>
              <a:t>They may also deal with the governments of various countries to know about their taxing.</a:t>
            </a:r>
          </a:p>
        </p:txBody>
      </p:sp>
      <p:sp>
        <p:nvSpPr>
          <p:cNvPr id="4" name="Title 1">
            <a:extLst>
              <a:ext uri="{FF2B5EF4-FFF2-40B4-BE49-F238E27FC236}">
                <a16:creationId xmlns:a16="http://schemas.microsoft.com/office/drawing/2014/main" id="{9D498581-BBF5-EBC4-6D08-29A15F640BD3}"/>
              </a:ext>
            </a:extLst>
          </p:cNvPr>
          <p:cNvSpPr txBox="1"/>
          <p:nvPr/>
        </p:nvSpPr>
        <p:spPr>
          <a:xfrm>
            <a:off x="761938" y="1046114"/>
            <a:ext cx="5129600" cy="5340097"/>
          </a:xfrm>
          <a:prstGeom prst="rect">
            <a:avLst/>
          </a:prstGeom>
        </p:spPr>
        <p:txBody>
          <a:bodyPr vert="horz" lIns="91440" tIns="45720" rIns="91440" bIns="45720" rtlCol="0" anchor="ctr">
            <a:norm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800"/>
              </a:spcAft>
            </a:pPr>
            <a:endParaRPr lang="en-US" sz="3000">
              <a:solidFill>
                <a:schemeClr val="bg1"/>
              </a:solidFill>
            </a:endParaRPr>
          </a:p>
        </p:txBody>
      </p:sp>
    </p:spTree>
    <p:extLst>
      <p:ext uri="{BB962C8B-B14F-4D97-AF65-F5344CB8AC3E}">
        <p14:creationId xmlns:p14="http://schemas.microsoft.com/office/powerpoint/2010/main" val="2052877224"/>
      </p:ext>
    </p:extLst>
  </p:cSld>
  <p:clrMapOvr>
    <a:masterClrMapping/>
  </p:clrMapOvr>
  <p:transition spd="med">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2A46DC9-C4EF-4F73-487F-67873072478C}"/>
              </a:ext>
            </a:extLst>
          </p:cNvPr>
          <p:cNvGraphicFramePr>
            <a:graphicFrameLocks noGrp="1"/>
          </p:cNvGraphicFramePr>
          <p:nvPr>
            <p:extLst>
              <p:ext uri="{D42A27DB-BD31-4B8C-83A1-F6EECF244321}">
                <p14:modId xmlns:p14="http://schemas.microsoft.com/office/powerpoint/2010/main" val="910985482"/>
              </p:ext>
            </p:extLst>
          </p:nvPr>
        </p:nvGraphicFramePr>
        <p:xfrm>
          <a:off x="839416" y="1264581"/>
          <a:ext cx="10657184" cy="5401374"/>
        </p:xfrm>
        <a:graphic>
          <a:graphicData uri="http://schemas.openxmlformats.org/drawingml/2006/table">
            <a:tbl>
              <a:tblPr firstRow="1" bandRow="1">
                <a:tableStyleId>{5C22544A-7EE6-4342-B048-85BDC9FD1C3A}</a:tableStyleId>
              </a:tblPr>
              <a:tblGrid>
                <a:gridCol w="2664296">
                  <a:extLst>
                    <a:ext uri="{9D8B030D-6E8A-4147-A177-3AD203B41FA5}">
                      <a16:colId xmlns:a16="http://schemas.microsoft.com/office/drawing/2014/main" val="1262904950"/>
                    </a:ext>
                  </a:extLst>
                </a:gridCol>
                <a:gridCol w="2664296">
                  <a:extLst>
                    <a:ext uri="{9D8B030D-6E8A-4147-A177-3AD203B41FA5}">
                      <a16:colId xmlns:a16="http://schemas.microsoft.com/office/drawing/2014/main" val="3093715547"/>
                    </a:ext>
                  </a:extLst>
                </a:gridCol>
                <a:gridCol w="2664296">
                  <a:extLst>
                    <a:ext uri="{9D8B030D-6E8A-4147-A177-3AD203B41FA5}">
                      <a16:colId xmlns:a16="http://schemas.microsoft.com/office/drawing/2014/main" val="9480476"/>
                    </a:ext>
                  </a:extLst>
                </a:gridCol>
                <a:gridCol w="2664296">
                  <a:extLst>
                    <a:ext uri="{9D8B030D-6E8A-4147-A177-3AD203B41FA5}">
                      <a16:colId xmlns:a16="http://schemas.microsoft.com/office/drawing/2014/main" val="2439370388"/>
                    </a:ext>
                  </a:extLst>
                </a:gridCol>
              </a:tblGrid>
              <a:tr h="0">
                <a:tc>
                  <a:txBody>
                    <a:bodyPr/>
                    <a:lstStyle/>
                    <a:p>
                      <a:r>
                        <a:rPr lang="en-US" dirty="0"/>
                        <a:t>Sr. No.</a:t>
                      </a:r>
                    </a:p>
                  </a:txBody>
                  <a:tcPr/>
                </a:tc>
                <a:tc>
                  <a:txBody>
                    <a:bodyPr/>
                    <a:lstStyle/>
                    <a:p>
                      <a:r>
                        <a:rPr lang="en-US" dirty="0"/>
                        <a:t>Name of Author</a:t>
                      </a:r>
                    </a:p>
                  </a:txBody>
                  <a:tcPr/>
                </a:tc>
                <a:tc>
                  <a:txBody>
                    <a:bodyPr/>
                    <a:lstStyle/>
                    <a:p>
                      <a:r>
                        <a:rPr lang="en-US" dirty="0"/>
                        <a:t>Year</a:t>
                      </a:r>
                    </a:p>
                  </a:txBody>
                  <a:tcPr/>
                </a:tc>
                <a:tc>
                  <a:txBody>
                    <a:bodyPr/>
                    <a:lstStyle/>
                    <a:p>
                      <a:r>
                        <a:rPr lang="en-US" dirty="0"/>
                        <a:t>Findings of the Study</a:t>
                      </a:r>
                    </a:p>
                  </a:txBody>
                  <a:tcPr/>
                </a:tc>
                <a:extLst>
                  <a:ext uri="{0D108BD9-81ED-4DB2-BD59-A6C34878D82A}">
                    <a16:rowId xmlns:a16="http://schemas.microsoft.com/office/drawing/2014/main" val="3829827450"/>
                  </a:ext>
                </a:extLst>
              </a:tr>
              <a:tr h="920814">
                <a:tc>
                  <a:txBody>
                    <a:bodyPr/>
                    <a:lstStyle/>
                    <a:p>
                      <a:r>
                        <a:rPr lang="en-US" dirty="0"/>
                        <a:t>1.</a:t>
                      </a:r>
                    </a:p>
                  </a:txBody>
                  <a:tcPr/>
                </a:tc>
                <a:tc>
                  <a:txBody>
                    <a:bodyPr/>
                    <a:lstStyle/>
                    <a:p>
                      <a:r>
                        <a:rPr lang="en-US" dirty="0"/>
                        <a:t>John Elkington</a:t>
                      </a:r>
                    </a:p>
                  </a:txBody>
                  <a:tcPr/>
                </a:tc>
                <a:tc>
                  <a:txBody>
                    <a:bodyPr/>
                    <a:lstStyle/>
                    <a:p>
                      <a:r>
                        <a:rPr lang="en-US" dirty="0"/>
                        <a:t>1997</a:t>
                      </a:r>
                    </a:p>
                  </a:txBody>
                  <a:tcPr/>
                </a:tc>
                <a:tc>
                  <a:txBody>
                    <a:bodyPr/>
                    <a:lstStyle/>
                    <a:p>
                      <a:r>
                        <a:rPr lang="en-US" dirty="0"/>
                        <a:t>Provides an overview of the concept of the triple bottom line and its application in business.</a:t>
                      </a:r>
                    </a:p>
                  </a:txBody>
                  <a:tcPr/>
                </a:tc>
                <a:extLst>
                  <a:ext uri="{0D108BD9-81ED-4DB2-BD59-A6C34878D82A}">
                    <a16:rowId xmlns:a16="http://schemas.microsoft.com/office/drawing/2014/main" val="335073292"/>
                  </a:ext>
                </a:extLst>
              </a:tr>
              <a:tr h="920814">
                <a:tc>
                  <a:txBody>
                    <a:bodyPr/>
                    <a:lstStyle/>
                    <a:p>
                      <a:r>
                        <a:rPr lang="en-US" sz="1800" dirty="0">
                          <a:latin typeface="Times New Roman" panose="02020603050405020304" pitchFamily="18" charset="0"/>
                        </a:rPr>
                        <a:t>2.</a:t>
                      </a:r>
                    </a:p>
                    <a:p>
                      <a:endParaRPr lang="en-US" dirty="0"/>
                    </a:p>
                    <a:p>
                      <a:endParaRPr lang="en-US" dirty="0"/>
                    </a:p>
                  </a:txBody>
                  <a:tcPr/>
                </a:tc>
                <a:tc>
                  <a:txBody>
                    <a:bodyPr/>
                    <a:lstStyle/>
                    <a:p>
                      <a:r>
                        <a:rPr lang="en-US" dirty="0"/>
                        <a:t>Archie B. Carroll</a:t>
                      </a:r>
                    </a:p>
                  </a:txBody>
                  <a:tcPr/>
                </a:tc>
                <a:tc>
                  <a:txBody>
                    <a:bodyPr/>
                    <a:lstStyle/>
                    <a:p>
                      <a:r>
                        <a:rPr lang="en-US" dirty="0"/>
                        <a:t>1999</a:t>
                      </a:r>
                    </a:p>
                  </a:txBody>
                  <a:tcPr/>
                </a:tc>
                <a:tc>
                  <a:txBody>
                    <a:bodyPr/>
                    <a:lstStyle/>
                    <a:p>
                      <a:r>
                        <a:rPr lang="en-US" dirty="0"/>
                        <a:t>Provides a comprehensive overview of corporate social responsibility.</a:t>
                      </a:r>
                    </a:p>
                  </a:txBody>
                  <a:tcPr/>
                </a:tc>
                <a:extLst>
                  <a:ext uri="{0D108BD9-81ED-4DB2-BD59-A6C34878D82A}">
                    <a16:rowId xmlns:a16="http://schemas.microsoft.com/office/drawing/2014/main" val="2743438894"/>
                  </a:ext>
                </a:extLst>
              </a:tr>
              <a:tr h="1345806">
                <a:tc>
                  <a:txBody>
                    <a:bodyPr/>
                    <a:lstStyle/>
                    <a:p>
                      <a:r>
                        <a:rPr lang="en-US" sz="1800" dirty="0">
                          <a:latin typeface="Times New Roman" panose="02020603050405020304" pitchFamily="18" charset="0"/>
                          <a:ea typeface="Arial Unicode MS"/>
                        </a:rPr>
                        <a:t>3.</a:t>
                      </a:r>
                    </a:p>
                    <a:p>
                      <a:endParaRPr lang="en-US" dirty="0"/>
                    </a:p>
                  </a:txBody>
                  <a:tcPr/>
                </a:tc>
                <a:tc>
                  <a:txBody>
                    <a:bodyPr/>
                    <a:lstStyle/>
                    <a:p>
                      <a:r>
                        <a:rPr lang="en-US" sz="1800" dirty="0">
                          <a:effectLst/>
                          <a:latin typeface="Times New Roman" panose="02020603050405020304" pitchFamily="18" charset="0"/>
                          <a:ea typeface="Arial Unicode MS"/>
                        </a:rPr>
                        <a:t>Andrew Crane, Abagail McWilliams, Laura Matten, Dirk Matten and Jeremy Moon</a:t>
                      </a:r>
                      <a:endParaRPr lang="en-US" dirty="0"/>
                    </a:p>
                  </a:txBody>
                  <a:tcPr/>
                </a:tc>
                <a:tc>
                  <a:txBody>
                    <a:bodyPr/>
                    <a:lstStyle/>
                    <a:p>
                      <a:r>
                        <a:rPr lang="en-US" dirty="0"/>
                        <a:t>2008</a:t>
                      </a:r>
                    </a:p>
                  </a:txBody>
                  <a:tcPr/>
                </a:tc>
                <a:tc>
                  <a:txBody>
                    <a:bodyPr/>
                    <a:lstStyle/>
                    <a:p>
                      <a:r>
                        <a:rPr lang="en-US" dirty="0"/>
                        <a:t>This comprehensive handbook provides a wealth of information and insights on corporate social responsibility.</a:t>
                      </a:r>
                    </a:p>
                  </a:txBody>
                  <a:tcPr/>
                </a:tc>
                <a:extLst>
                  <a:ext uri="{0D108BD9-81ED-4DB2-BD59-A6C34878D82A}">
                    <a16:rowId xmlns:a16="http://schemas.microsoft.com/office/drawing/2014/main" val="1880369663"/>
                  </a:ext>
                </a:extLst>
              </a:tr>
              <a:tr h="1345806">
                <a:tc>
                  <a:txBody>
                    <a:bodyPr/>
                    <a:lstStyle/>
                    <a:p>
                      <a:r>
                        <a:rPr lang="en-US" dirty="0"/>
                        <a:t>4.</a:t>
                      </a:r>
                    </a:p>
                  </a:txBody>
                  <a:tcPr/>
                </a:tc>
                <a:tc>
                  <a:txBody>
                    <a:bodyPr/>
                    <a:lstStyle/>
                    <a:p>
                      <a:r>
                        <a:rPr lang="en-US" dirty="0"/>
                        <a:t>Subhadra Channa, Mark L. L. Millar</a:t>
                      </a:r>
                    </a:p>
                  </a:txBody>
                  <a:tcPr/>
                </a:tc>
                <a:tc>
                  <a:txBody>
                    <a:bodyPr/>
                    <a:lstStyle/>
                    <a:p>
                      <a:r>
                        <a:rPr lang="en-US" dirty="0"/>
                        <a:t>2002</a:t>
                      </a:r>
                    </a:p>
                  </a:txBody>
                  <a:tcPr/>
                </a:tc>
                <a:tc>
                  <a:txBody>
                    <a:bodyPr/>
                    <a:lstStyle/>
                    <a:p>
                      <a:r>
                        <a:rPr lang="en-US" dirty="0"/>
                        <a:t>This article provides a comprehensive overview of the role of multinational corporations in the global economy.</a:t>
                      </a:r>
                    </a:p>
                  </a:txBody>
                  <a:tcPr/>
                </a:tc>
                <a:extLst>
                  <a:ext uri="{0D108BD9-81ED-4DB2-BD59-A6C34878D82A}">
                    <a16:rowId xmlns:a16="http://schemas.microsoft.com/office/drawing/2014/main" val="2939085685"/>
                  </a:ext>
                </a:extLst>
              </a:tr>
            </a:tbl>
          </a:graphicData>
        </a:graphic>
      </p:graphicFrame>
      <p:sp>
        <p:nvSpPr>
          <p:cNvPr id="5" name="Title 1">
            <a:extLst>
              <a:ext uri="{FF2B5EF4-FFF2-40B4-BE49-F238E27FC236}">
                <a16:creationId xmlns:a16="http://schemas.microsoft.com/office/drawing/2014/main" id="{E91B0A28-77C5-25A4-AC76-D4D0F800A6EE}"/>
              </a:ext>
            </a:extLst>
          </p:cNvPr>
          <p:cNvSpPr>
            <a:spLocks noGrp="1"/>
          </p:cNvSpPr>
          <p:nvPr>
            <p:ph type="title"/>
          </p:nvPr>
        </p:nvSpPr>
        <p:spPr>
          <a:xfrm>
            <a:off x="4140118" y="9978"/>
            <a:ext cx="3911764" cy="1062644"/>
          </a:xfrm>
        </p:spPr>
        <p:txBody>
          <a:bodyPr anchor="b">
            <a:normAutofit fontScale="90000"/>
          </a:bodyPr>
          <a:lstStyle/>
          <a:p>
            <a:r>
              <a:rPr lang="en-US" u="sng" dirty="0"/>
              <a:t>Literature Review</a:t>
            </a:r>
          </a:p>
        </p:txBody>
      </p:sp>
      <p:pic>
        <p:nvPicPr>
          <p:cNvPr id="6" name="Graphic 5" descr="Open Book">
            <a:extLst>
              <a:ext uri="{FF2B5EF4-FFF2-40B4-BE49-F238E27FC236}">
                <a16:creationId xmlns:a16="http://schemas.microsoft.com/office/drawing/2014/main" id="{B57DE924-4102-6335-0CD7-7F8B63FAFB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87688" y="245158"/>
            <a:ext cx="759549" cy="1062645"/>
          </a:xfrm>
          <a:prstGeom prst="rect">
            <a:avLst/>
          </a:prstGeom>
        </p:spPr>
      </p:pic>
      <p:pic>
        <p:nvPicPr>
          <p:cNvPr id="7" name="Graphic 6" descr="Open Book">
            <a:extLst>
              <a:ext uri="{FF2B5EF4-FFF2-40B4-BE49-F238E27FC236}">
                <a16:creationId xmlns:a16="http://schemas.microsoft.com/office/drawing/2014/main" id="{DE8E26E4-7514-43BC-90AB-79FF0E6046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68208" y="245158"/>
            <a:ext cx="759549" cy="1062645"/>
          </a:xfrm>
          <a:prstGeom prst="rect">
            <a:avLst/>
          </a:prstGeom>
        </p:spPr>
      </p:pic>
    </p:spTree>
    <p:extLst>
      <p:ext uri="{BB962C8B-B14F-4D97-AF65-F5344CB8AC3E}">
        <p14:creationId xmlns:p14="http://schemas.microsoft.com/office/powerpoint/2010/main" val="157808587"/>
      </p:ext>
    </p:extLst>
  </p:cSld>
  <p:clrMapOvr>
    <a:masterClrMapping/>
  </p:clrMapOvr>
  <p:transition spd="med">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Rockwell" panose="02060603020205020403"/>
                <a:ea typeface="+mn-ea"/>
                <a:cs typeface="+mn-cs"/>
              </a:defRPr>
            </a:lvl1pPr>
            <a:lvl2pPr marL="457200" algn="l" defTabSz="914400" rtl="0" eaLnBrk="1" latinLnBrk="0" hangingPunct="1">
              <a:defRPr sz="1800" kern="1200">
                <a:solidFill>
                  <a:srgbClr val="FFFFFF"/>
                </a:solidFill>
                <a:latin typeface="Rockwell" panose="02060603020205020403"/>
                <a:ea typeface="+mn-ea"/>
                <a:cs typeface="+mn-cs"/>
              </a:defRPr>
            </a:lvl2pPr>
            <a:lvl3pPr marL="914400" algn="l" defTabSz="914400" rtl="0" eaLnBrk="1" latinLnBrk="0" hangingPunct="1">
              <a:defRPr sz="1800" kern="1200">
                <a:solidFill>
                  <a:srgbClr val="FFFFFF"/>
                </a:solidFill>
                <a:latin typeface="Rockwell" panose="02060603020205020403"/>
                <a:ea typeface="+mn-ea"/>
                <a:cs typeface="+mn-cs"/>
              </a:defRPr>
            </a:lvl3pPr>
            <a:lvl4pPr marL="1371600" algn="l" defTabSz="914400" rtl="0" eaLnBrk="1" latinLnBrk="0" hangingPunct="1">
              <a:defRPr sz="1800" kern="1200">
                <a:solidFill>
                  <a:srgbClr val="FFFFFF"/>
                </a:solidFill>
                <a:latin typeface="Rockwell" panose="02060603020205020403"/>
                <a:ea typeface="+mn-ea"/>
                <a:cs typeface="+mn-cs"/>
              </a:defRPr>
            </a:lvl4pPr>
            <a:lvl5pPr marL="1828800" algn="l" defTabSz="914400" rtl="0" eaLnBrk="1" latinLnBrk="0" hangingPunct="1">
              <a:defRPr sz="1800" kern="1200">
                <a:solidFill>
                  <a:srgbClr val="FFFFFF"/>
                </a:solidFill>
                <a:latin typeface="Rockwell" panose="02060603020205020403"/>
                <a:ea typeface="+mn-ea"/>
                <a:cs typeface="+mn-cs"/>
              </a:defRPr>
            </a:lvl5pPr>
            <a:lvl6pPr marL="2286000" algn="l" defTabSz="914400" rtl="0" eaLnBrk="1" latinLnBrk="0" hangingPunct="1">
              <a:defRPr sz="1800" kern="1200">
                <a:solidFill>
                  <a:srgbClr val="FFFFFF"/>
                </a:solidFill>
                <a:latin typeface="Rockwell" panose="02060603020205020403"/>
                <a:ea typeface="+mn-ea"/>
                <a:cs typeface="+mn-cs"/>
              </a:defRPr>
            </a:lvl6pPr>
            <a:lvl7pPr marL="2743200" algn="l" defTabSz="914400" rtl="0" eaLnBrk="1" latinLnBrk="0" hangingPunct="1">
              <a:defRPr sz="1800" kern="1200">
                <a:solidFill>
                  <a:srgbClr val="FFFFFF"/>
                </a:solidFill>
                <a:latin typeface="Rockwell" panose="02060603020205020403"/>
                <a:ea typeface="+mn-ea"/>
                <a:cs typeface="+mn-cs"/>
              </a:defRPr>
            </a:lvl7pPr>
            <a:lvl8pPr marL="3200400" algn="l" defTabSz="914400" rtl="0" eaLnBrk="1" latinLnBrk="0" hangingPunct="1">
              <a:defRPr sz="1800" kern="1200">
                <a:solidFill>
                  <a:srgbClr val="FFFFFF"/>
                </a:solidFill>
                <a:latin typeface="Rockwell" panose="02060603020205020403"/>
                <a:ea typeface="+mn-ea"/>
                <a:cs typeface="+mn-cs"/>
              </a:defRPr>
            </a:lvl8pPr>
            <a:lvl9pPr marL="3657600" algn="l" defTabSz="914400" rtl="0" eaLnBrk="1" latinLnBrk="0" hangingPunct="1">
              <a:defRPr sz="1800" kern="1200">
                <a:solidFill>
                  <a:srgbClr val="FFFFFF"/>
                </a:solidFill>
                <a:latin typeface="Rockwell" panose="02060603020205020403"/>
                <a:ea typeface="+mn-ea"/>
                <a:cs typeface="+mn-cs"/>
              </a:defRPr>
            </a:lvl9pPr>
          </a:lstStyle>
          <a:p>
            <a:pPr algn="ctr"/>
            <a:endParaRPr lang="en-US"/>
          </a:p>
        </p:txBody>
      </p:sp>
      <p:pic>
        <p:nvPicPr>
          <p:cNvPr id="5" name="Picture 4" descr="Magnifying glass showing decling performance">
            <a:extLst>
              <a:ext uri="{FF2B5EF4-FFF2-40B4-BE49-F238E27FC236}">
                <a16:creationId xmlns:a16="http://schemas.microsoft.com/office/drawing/2014/main" id="{23777D94-F5B5-E8F6-CE8D-1A89ECA50680}"/>
              </a:ext>
            </a:extLst>
          </p:cNvPr>
          <p:cNvPicPr>
            <a:picLocks noChangeAspect="1"/>
          </p:cNvPicPr>
          <p:nvPr/>
        </p:nvPicPr>
        <p:blipFill>
          <a:blip r:embed="rId2">
            <a:grayscl/>
            <a:alphaModFix amt="50000"/>
            <a:extLst>
              <a:ext uri="{BEBA8EAE-BF5A-486C-A8C5-ECC9F3942E4B}">
                <a14:imgProps xmlns:a14="http://schemas.microsoft.com/office/drawing/2010/main">
                  <a14:imgLayer r:embed="rId3">
                    <a14:imgEffect>
                      <a14:artisticBlur/>
                    </a14:imgEffect>
                  </a14:imgLayer>
                </a14:imgProps>
              </a:ext>
            </a:extLst>
          </a:blip>
          <a:srcRect t="1219" r="-1" b="14509"/>
          <a:stretch>
            <a:fillRect/>
          </a:stretch>
        </p:blipFill>
        <p:spPr>
          <a:xfrm>
            <a:off x="305" y="-47615"/>
            <a:ext cx="12191695" cy="6857990"/>
          </a:xfrm>
          <a:prstGeom prst="rect">
            <a:avLst/>
          </a:prstGeom>
        </p:spPr>
      </p:pic>
      <p:sp>
        <p:nvSpPr>
          <p:cNvPr id="11"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
        <p:nvSpPr>
          <p:cNvPr id="15" name="Rectangle 14">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Rockwell" panose="02060603020205020403"/>
                <a:ea typeface="+mn-ea"/>
                <a:cs typeface="+mn-cs"/>
              </a:defRPr>
            </a:lvl1pPr>
            <a:lvl2pPr marL="457200" algn="l" defTabSz="914400" rtl="0" eaLnBrk="1" latinLnBrk="0" hangingPunct="1">
              <a:defRPr sz="1800" kern="1200">
                <a:solidFill>
                  <a:srgbClr val="FFFFFF"/>
                </a:solidFill>
                <a:latin typeface="Rockwell" panose="02060603020205020403"/>
                <a:ea typeface="+mn-ea"/>
                <a:cs typeface="+mn-cs"/>
              </a:defRPr>
            </a:lvl2pPr>
            <a:lvl3pPr marL="914400" algn="l" defTabSz="914400" rtl="0" eaLnBrk="1" latinLnBrk="0" hangingPunct="1">
              <a:defRPr sz="1800" kern="1200">
                <a:solidFill>
                  <a:srgbClr val="FFFFFF"/>
                </a:solidFill>
                <a:latin typeface="Rockwell" panose="02060603020205020403"/>
                <a:ea typeface="+mn-ea"/>
                <a:cs typeface="+mn-cs"/>
              </a:defRPr>
            </a:lvl3pPr>
            <a:lvl4pPr marL="1371600" algn="l" defTabSz="914400" rtl="0" eaLnBrk="1" latinLnBrk="0" hangingPunct="1">
              <a:defRPr sz="1800" kern="1200">
                <a:solidFill>
                  <a:srgbClr val="FFFFFF"/>
                </a:solidFill>
                <a:latin typeface="Rockwell" panose="02060603020205020403"/>
                <a:ea typeface="+mn-ea"/>
                <a:cs typeface="+mn-cs"/>
              </a:defRPr>
            </a:lvl4pPr>
            <a:lvl5pPr marL="1828800" algn="l" defTabSz="914400" rtl="0" eaLnBrk="1" latinLnBrk="0" hangingPunct="1">
              <a:defRPr sz="1800" kern="1200">
                <a:solidFill>
                  <a:srgbClr val="FFFFFF"/>
                </a:solidFill>
                <a:latin typeface="Rockwell" panose="02060603020205020403"/>
                <a:ea typeface="+mn-ea"/>
                <a:cs typeface="+mn-cs"/>
              </a:defRPr>
            </a:lvl5pPr>
            <a:lvl6pPr marL="2286000" algn="l" defTabSz="914400" rtl="0" eaLnBrk="1" latinLnBrk="0" hangingPunct="1">
              <a:defRPr sz="1800" kern="1200">
                <a:solidFill>
                  <a:srgbClr val="FFFFFF"/>
                </a:solidFill>
                <a:latin typeface="Rockwell" panose="02060603020205020403"/>
                <a:ea typeface="+mn-ea"/>
                <a:cs typeface="+mn-cs"/>
              </a:defRPr>
            </a:lvl6pPr>
            <a:lvl7pPr marL="2743200" algn="l" defTabSz="914400" rtl="0" eaLnBrk="1" latinLnBrk="0" hangingPunct="1">
              <a:defRPr sz="1800" kern="1200">
                <a:solidFill>
                  <a:srgbClr val="FFFFFF"/>
                </a:solidFill>
                <a:latin typeface="Rockwell" panose="02060603020205020403"/>
                <a:ea typeface="+mn-ea"/>
                <a:cs typeface="+mn-cs"/>
              </a:defRPr>
            </a:lvl7pPr>
            <a:lvl8pPr marL="3200400" algn="l" defTabSz="914400" rtl="0" eaLnBrk="1" latinLnBrk="0" hangingPunct="1">
              <a:defRPr sz="1800" kern="1200">
                <a:solidFill>
                  <a:srgbClr val="FFFFFF"/>
                </a:solidFill>
                <a:latin typeface="Rockwell" panose="02060603020205020403"/>
                <a:ea typeface="+mn-ea"/>
                <a:cs typeface="+mn-cs"/>
              </a:defRPr>
            </a:lvl8pPr>
            <a:lvl9pPr marL="3657600" algn="l" defTabSz="914400" rtl="0" eaLnBrk="1" latinLnBrk="0" hangingPunct="1">
              <a:defRPr sz="1800" kern="1200">
                <a:solidFill>
                  <a:srgbClr val="FFFFFF"/>
                </a:solidFill>
                <a:latin typeface="Rockwell" panose="02060603020205020403"/>
                <a:ea typeface="+mn-ea"/>
                <a:cs typeface="+mn-cs"/>
              </a:defRPr>
            </a:lvl9pPr>
          </a:lstStyle>
          <a:p>
            <a:endParaRPr lang="en-US"/>
          </a:p>
        </p:txBody>
      </p:sp>
      <p:sp>
        <p:nvSpPr>
          <p:cNvPr id="2" name="Title 1">
            <a:extLst>
              <a:ext uri="{FF2B5EF4-FFF2-40B4-BE49-F238E27FC236}">
                <a16:creationId xmlns:a16="http://schemas.microsoft.com/office/drawing/2014/main" id="{E1EB3A86-2D49-6C6B-DA8B-9FE38F799117}"/>
              </a:ext>
            </a:extLst>
          </p:cNvPr>
          <p:cNvSpPr>
            <a:spLocks noGrp="1"/>
          </p:cNvSpPr>
          <p:nvPr>
            <p:ph type="title"/>
          </p:nvPr>
        </p:nvSpPr>
        <p:spPr>
          <a:xfrm>
            <a:off x="457199" y="1079500"/>
            <a:ext cx="3866121" cy="4699000"/>
          </a:xfrm>
        </p:spPr>
        <p:txBody>
          <a:bodyPr anchor="ctr">
            <a:normAutofit/>
          </a:bodyPr>
          <a:lstStyle/>
          <a:p>
            <a:r>
              <a:rPr lang="en-US" sz="2400" b="1">
                <a:solidFill>
                  <a:srgbClr val="FFFF00"/>
                </a:solidFill>
                <a:effectLst>
                  <a:outerShdw blurRad="38100" dist="38100" dir="2700000" algn="tl">
                    <a:srgbClr val="000000">
                      <a:alpha val="43137"/>
                    </a:srgbClr>
                  </a:outerShdw>
                </a:effectLst>
              </a:rPr>
              <a:t>Recommendations:</a:t>
            </a:r>
          </a:p>
        </p:txBody>
      </p:sp>
      <p:cxnSp>
        <p:nvCxnSpPr>
          <p:cNvPr id="17" name="Straight Connector 16">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895A309-0043-5DDE-B622-93DCFE62B41D}"/>
              </a:ext>
            </a:extLst>
          </p:cNvPr>
          <p:cNvSpPr>
            <a:spLocks noGrp="1"/>
          </p:cNvSpPr>
          <p:nvPr>
            <p:ph idx="1"/>
          </p:nvPr>
        </p:nvSpPr>
        <p:spPr>
          <a:xfrm>
            <a:off x="4976636" y="1193800"/>
            <a:ext cx="6085091" cy="4699000"/>
          </a:xfrm>
        </p:spPr>
        <p:txBody>
          <a:bodyPr anchor="ctr">
            <a:normAutofit lnSpcReduction="10000"/>
          </a:bodyPr>
          <a:lstStyle/>
          <a:p>
            <a:pPr marL="0" indent="0">
              <a:lnSpc>
                <a:spcPct val="110000"/>
              </a:lnSpc>
              <a:buNone/>
            </a:pPr>
            <a:r>
              <a:rPr lang="en-US" sz="1600" dirty="0">
                <a:latin typeface="Times New Roman" panose="02020603050405020304" pitchFamily="18" charset="0"/>
              </a:rPr>
              <a:t>The following recommendations can be made based on the research we’ve done:</a:t>
            </a:r>
          </a:p>
          <a:p>
            <a:pPr marL="342900" indent="-342900">
              <a:lnSpc>
                <a:spcPct val="110000"/>
              </a:lnSpc>
              <a:buClr>
                <a:schemeClr val="accent1">
                  <a:lumMod val="40000"/>
                  <a:lumOff val="60000"/>
                </a:schemeClr>
              </a:buClr>
              <a:buFont typeface="+mj-lt"/>
              <a:buAutoNum type="arabicPeriod"/>
            </a:pPr>
            <a:r>
              <a:rPr lang="en-US" sz="1600" dirty="0">
                <a:latin typeface="Times New Roman" panose="02020603050405020304" pitchFamily="18" charset="0"/>
              </a:rPr>
              <a:t>Businesses should prioritize the integration of corporate social responsibility (CSR) into their operations and strategies.</a:t>
            </a:r>
          </a:p>
          <a:p>
            <a:pPr marL="342900" indent="-342900">
              <a:lnSpc>
                <a:spcPct val="110000"/>
              </a:lnSpc>
              <a:buClr>
                <a:schemeClr val="accent1">
                  <a:lumMod val="40000"/>
                  <a:lumOff val="60000"/>
                </a:schemeClr>
              </a:buClr>
              <a:buFont typeface="+mj-lt"/>
              <a:buAutoNum type="arabicPeriod"/>
            </a:pPr>
            <a:r>
              <a:rPr lang="en-US" sz="1600" dirty="0">
                <a:effectLst/>
                <a:latin typeface="Times New Roman" panose="02020603050405020304" pitchFamily="18" charset="0"/>
                <a:ea typeface="Arial Unicode MS"/>
              </a:rPr>
              <a:t>Companies should adopt a triple bottom line approach to business, which considers the financial, social, and environmental impacts of their activities. By doing so, companies can ensure that their business practices align with their values and contribute to the greater good.</a:t>
            </a:r>
          </a:p>
          <a:p>
            <a:pPr marL="342900" indent="-342900">
              <a:lnSpc>
                <a:spcPct val="110000"/>
              </a:lnSpc>
              <a:buClr>
                <a:schemeClr val="accent1">
                  <a:lumMod val="40000"/>
                  <a:lumOff val="60000"/>
                </a:schemeClr>
              </a:buClr>
              <a:buFont typeface="+mj-lt"/>
              <a:buAutoNum type="arabicPeriod"/>
            </a:pPr>
            <a:r>
              <a:rPr lang="en-US" sz="1600" dirty="0">
                <a:effectLst/>
                <a:latin typeface="Times New Roman" panose="02020603050405020304" pitchFamily="18" charset="0"/>
                <a:ea typeface="Arial Unicode MS"/>
              </a:rPr>
              <a:t>Companies should collaborate with other businesses, organizations, and stakeholders to address social and environmental challenges.0</a:t>
            </a:r>
            <a:endParaRPr lang="en-US" sz="1600" dirty="0">
              <a:latin typeface="Times New Roman" panose="02020603050405020304" pitchFamily="18" charset="0"/>
              <a:ea typeface="Arial Unicode MS"/>
            </a:endParaRPr>
          </a:p>
          <a:p>
            <a:pPr marL="342900" indent="-342900">
              <a:lnSpc>
                <a:spcPct val="110000"/>
              </a:lnSpc>
              <a:buClr>
                <a:schemeClr val="accent1">
                  <a:lumMod val="40000"/>
                  <a:lumOff val="60000"/>
                </a:schemeClr>
              </a:buClr>
              <a:buFont typeface="+mj-lt"/>
              <a:buAutoNum type="arabicPeriod"/>
            </a:pPr>
            <a:r>
              <a:rPr lang="en-US" sz="1600" dirty="0">
                <a:effectLst/>
                <a:latin typeface="Times New Roman" panose="02020603050405020304" pitchFamily="18" charset="0"/>
                <a:ea typeface="Arial Unicode MS"/>
              </a:rPr>
              <a:t>Businesses should continuously assess and improve their CSR practices to ensure that they are making a positive impact</a:t>
            </a:r>
          </a:p>
          <a:p>
            <a:pPr marL="0" indent="0">
              <a:lnSpc>
                <a:spcPct val="110000"/>
              </a:lnSpc>
              <a:buNone/>
            </a:pPr>
            <a:r>
              <a:rPr lang="en-US" sz="1600" dirty="0">
                <a:latin typeface="Times New Roman" panose="02020603050405020304" pitchFamily="18" charset="0"/>
              </a:rPr>
              <a:t>These recommendations are intended to provide guidance and inspiration for businesses as they work to create a more sustainable and responsible future.</a:t>
            </a:r>
            <a:endParaRPr lang="en-US" sz="1600" dirty="0"/>
          </a:p>
        </p:txBody>
      </p:sp>
      <p:sp>
        <p:nvSpPr>
          <p:cNvPr id="19"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solidFill>
                <a:schemeClr val="tx1"/>
              </a:solidFill>
            </a:endParaRPr>
          </a:p>
        </p:txBody>
      </p:sp>
    </p:spTree>
    <p:extLst>
      <p:ext uri="{BB962C8B-B14F-4D97-AF65-F5344CB8AC3E}">
        <p14:creationId xmlns:p14="http://schemas.microsoft.com/office/powerpoint/2010/main" val="1677825222"/>
      </p:ext>
    </p:extLst>
  </p:cSld>
  <p:clrMapOvr>
    <a:masterClrMapping/>
  </p:clrMapOvr>
  <p:transition spd="med">
    <p:push dir="u"/>
  </p:transition>
</p:sld>
</file>

<file path=ppt/tags/tag1.xml><?xml version="1.0" encoding="utf-8"?>
<p:tagLst xmlns:a="http://schemas.openxmlformats.org/drawingml/2006/main" xmlns:r="http://schemas.openxmlformats.org/officeDocument/2006/relationships" xmlns:p="http://schemas.openxmlformats.org/presentationml/2006/main">
  <p:tag name="AS_NET" val="6.0.8"/>
  <p:tag name="AS_OS" val="Unix 5.4.0.1071"/>
  <p:tag name="AS_RELEASE_DATE" val="2022.10.14"/>
  <p:tag name="AS_TITLE" val="Aspose.Slides for .NET5"/>
  <p:tag name="AS_VERSION" val="22.10"/>
</p:tagLst>
</file>

<file path=ppt/theme/_rels/theme6.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Rockwell" panose="02060603020205020403"/>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Rockwell" panose="02060603020205020403"/>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5.xml><?xml version="1.0" encoding="utf-8"?>
<a:theme xmlns:a="http://schemas.openxmlformats.org/drawingml/2006/main" name="View">
  <a:themeElements>
    <a:clrScheme name="View">
      <a:dk1>
        <a:sysClr val="windowText" lastClr="000000"/>
      </a:dk1>
      <a:lt1>
        <a:sysClr val="window" lastClr="FFFFFF"/>
      </a:lt1>
      <a:dk2>
        <a:srgbClr val="666666"/>
      </a:dk2>
      <a:lt2>
        <a:srgbClr val="D2D2D2"/>
      </a:lt2>
      <a:accent1>
        <a:srgbClr val="FF388C"/>
      </a:accent1>
      <a:accent2>
        <a:srgbClr val="D70D5E"/>
      </a:accent2>
      <a:accent3>
        <a:srgbClr val="98037E"/>
      </a:accent3>
      <a:accent4>
        <a:srgbClr val="68027D"/>
      </a:accent4>
      <a:accent5>
        <a:srgbClr val="095ACA"/>
      </a:accent5>
      <a:accent6>
        <a:srgbClr val="063597"/>
      </a:accent6>
      <a:hlink>
        <a:srgbClr val="17BBFD"/>
      </a:hlink>
      <a:folHlink>
        <a:srgbClr val="FF79C2"/>
      </a:folHlink>
    </a:clrScheme>
    <a:fontScheme name="View">
      <a:majorFont>
        <a:latin typeface="Century Schoolbook" panose="02040604050505020304"/>
        <a:ea typeface="Century Schoolbook" panose="02040604050505020304"/>
        <a:cs typeface="Arial"/>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Century Schoolbook" panose="02040604050505020304"/>
        <a:cs typeface="Arial"/>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23C5FE65-18CC-4A65-9EBC-B05E331504EC}"/>
    </a:ext>
  </a:extLst>
</a:theme>
</file>

<file path=ppt/theme/theme6.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Century Gothic" panose="020B0502020202020204"/>
        <a:cs typeface="Arial"/>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Century Gothic" panose="020B0502020202020204"/>
        <a:cs typeface="Arial"/>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7.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Calibri Light" panose="020F0302020204030204"/>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panose="020F0502020204030204"/>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1542</Words>
  <Application>Microsoft Office PowerPoint</Application>
  <PresentationFormat>Widescreen</PresentationFormat>
  <Paragraphs>100</Paragraphs>
  <Slides>15</Slides>
  <Notes>0</Notes>
  <HiddenSlides>0</HiddenSlides>
  <MMClips>0</MMClips>
  <ScaleCrop>false</ScaleCrop>
  <HeadingPairs>
    <vt:vector size="6" baseType="variant">
      <vt:variant>
        <vt:lpstr>Fonts Used</vt:lpstr>
      </vt:variant>
      <vt:variant>
        <vt:i4>11</vt:i4>
      </vt:variant>
      <vt:variant>
        <vt:lpstr>Theme</vt:lpstr>
      </vt:variant>
      <vt:variant>
        <vt:i4>8</vt:i4>
      </vt:variant>
      <vt:variant>
        <vt:lpstr>Slide Titles</vt:lpstr>
      </vt:variant>
      <vt:variant>
        <vt:i4>15</vt:i4>
      </vt:variant>
    </vt:vector>
  </HeadingPairs>
  <TitlesOfParts>
    <vt:vector size="34" baseType="lpstr">
      <vt:lpstr>Algerian</vt:lpstr>
      <vt:lpstr>Arial</vt:lpstr>
      <vt:lpstr>Arial Rounded MT Bold</vt:lpstr>
      <vt:lpstr>Calibri</vt:lpstr>
      <vt:lpstr>Calibri Light</vt:lpstr>
      <vt:lpstr>Century Gothic</vt:lpstr>
      <vt:lpstr>Century Schoolbook</vt:lpstr>
      <vt:lpstr>Rockwell</vt:lpstr>
      <vt:lpstr>Times New Roman</vt:lpstr>
      <vt:lpstr>Wingdings 2</vt:lpstr>
      <vt:lpstr>Wingdings 3</vt:lpstr>
      <vt:lpstr>Office Theme</vt:lpstr>
      <vt:lpstr>Office Theme</vt:lpstr>
      <vt:lpstr>Office Theme</vt:lpstr>
      <vt:lpstr>Gallery</vt:lpstr>
      <vt:lpstr>View</vt:lpstr>
      <vt:lpstr>Ion</vt:lpstr>
      <vt:lpstr>Retrospect</vt:lpstr>
      <vt:lpstr>Office Theme</vt:lpstr>
      <vt:lpstr>PowerPoint Presentation</vt:lpstr>
      <vt:lpstr>ABSTRACT</vt:lpstr>
      <vt:lpstr>Introduction</vt:lpstr>
      <vt:lpstr>Problem Statement - 1</vt:lpstr>
      <vt:lpstr>PowerPoint Presentation</vt:lpstr>
      <vt:lpstr>PROBLEM STATEMENT 2:  How will businesses react to the challenges of globalization and how will businesses navigate a complex and ever-changing landscape? Also, how will they develop strategies regarding the same in a sustainable and economical manner? </vt:lpstr>
      <vt:lpstr>PROBLEM STATEMENT 2:  (contd.) </vt:lpstr>
      <vt:lpstr>Literature Review</vt:lpstr>
      <vt:lpstr>Recommendations:</vt:lpstr>
      <vt:lpstr>FUTURE SCOPE</vt:lpstr>
      <vt:lpstr>FUTURE SCOPE (CONTD.)</vt:lpstr>
      <vt:lpstr>Limiataions</vt:lpstr>
      <vt:lpstr>References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Vatsal Ashvinbhai Bhuva</cp:lastModifiedBy>
  <cp:revision>28</cp:revision>
  <cp:lastPrinted>2023-02-04T19:33:29Z</cp:lastPrinted>
  <dcterms:created xsi:type="dcterms:W3CDTF">2023-02-04T19:33:29Z</dcterms:created>
  <dcterms:modified xsi:type="dcterms:W3CDTF">2023-02-04T14:36:22Z</dcterms:modified>
</cp:coreProperties>
</file>

<file path=docProps/thumbnail.jpeg>
</file>